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handoutMasterIdLst>
    <p:handoutMasterId r:id="rId26"/>
  </p:handoutMasterIdLst>
  <p:sldIdLst>
    <p:sldId id="256" r:id="rId2"/>
    <p:sldId id="264" r:id="rId3"/>
    <p:sldId id="272" r:id="rId4"/>
    <p:sldId id="273" r:id="rId5"/>
    <p:sldId id="286" r:id="rId6"/>
    <p:sldId id="266" r:id="rId7"/>
    <p:sldId id="293" r:id="rId8"/>
    <p:sldId id="268" r:id="rId9"/>
    <p:sldId id="274" r:id="rId10"/>
    <p:sldId id="275" r:id="rId11"/>
    <p:sldId id="257" r:id="rId12"/>
    <p:sldId id="291" r:id="rId13"/>
    <p:sldId id="299" r:id="rId14"/>
    <p:sldId id="295" r:id="rId15"/>
    <p:sldId id="304" r:id="rId16"/>
    <p:sldId id="302" r:id="rId17"/>
    <p:sldId id="258" r:id="rId18"/>
    <p:sldId id="303" r:id="rId19"/>
    <p:sldId id="281" r:id="rId20"/>
    <p:sldId id="294" r:id="rId21"/>
    <p:sldId id="292" r:id="rId22"/>
    <p:sldId id="289" r:id="rId23"/>
    <p:sldId id="288"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DFFFC"/>
    <a:srgbClr val="A3FFFD"/>
    <a:srgbClr val="2E4CC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526" autoAdjust="0"/>
    <p:restoredTop sz="90777" autoAdjust="0"/>
  </p:normalViewPr>
  <p:slideViewPr>
    <p:cSldViewPr snapToGrid="0">
      <p:cViewPr varScale="1">
        <p:scale>
          <a:sx n="72" d="100"/>
          <a:sy n="72" d="100"/>
        </p:scale>
        <p:origin x="141" y="55"/>
      </p:cViewPr>
      <p:guideLst/>
    </p:cSldViewPr>
  </p:slideViewPr>
  <p:outlineViewPr>
    <p:cViewPr>
      <p:scale>
        <a:sx n="50" d="100"/>
        <a:sy n="50" d="100"/>
      </p:scale>
      <p:origin x="0" y="0"/>
    </p:cViewPr>
    <p:sldLst>
      <p:sld r:id="rId1" collapse="1"/>
    </p:sldLst>
  </p:outlineViewPr>
  <p:notesTextViewPr>
    <p:cViewPr>
      <p:scale>
        <a:sx n="100" d="100"/>
        <a:sy n="100" d="100"/>
      </p:scale>
      <p:origin x="0" y="0"/>
    </p:cViewPr>
  </p:notesTextViewPr>
  <p:sorterViewPr>
    <p:cViewPr>
      <p:scale>
        <a:sx n="66" d="100"/>
        <a:sy n="66" d="100"/>
      </p:scale>
      <p:origin x="0" y="-1469"/>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_rels/viewProps.xml.rels><?xml version="1.0" encoding="UTF-8" standalone="yes"?>
<Relationships xmlns="http://schemas.openxmlformats.org/package/2006/relationships"><Relationship Id="rId1" Type="http://schemas.openxmlformats.org/officeDocument/2006/relationships/slide" Target="slides/slide1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EC6C0820-5957-36EA-8714-6E0D4F3F141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E3E707D5-A699-E2FF-8996-39A30DDB207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AC20D2A-1BF0-40F0-A8F5-64568923370C}" type="datetimeFigureOut">
              <a:rPr lang="zh-CN" altLang="en-US" smtClean="0"/>
              <a:t>2025/1/29</a:t>
            </a:fld>
            <a:endParaRPr lang="zh-CN" altLang="en-US"/>
          </a:p>
        </p:txBody>
      </p:sp>
      <p:sp>
        <p:nvSpPr>
          <p:cNvPr id="4" name="页脚占位符 3">
            <a:extLst>
              <a:ext uri="{FF2B5EF4-FFF2-40B4-BE49-F238E27FC236}">
                <a16:creationId xmlns:a16="http://schemas.microsoft.com/office/drawing/2014/main" id="{C1C84501-CD1A-46E5-C568-5536765B977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750062EC-3F98-F964-A82F-8A020105A7E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BBF4D9F-9605-4CA9-BDB9-ED17AD41333D}" type="slidenum">
              <a:rPr lang="zh-CN" altLang="en-US" smtClean="0"/>
              <a:t>‹#›</a:t>
            </a:fld>
            <a:endParaRPr lang="zh-CN" altLang="en-US"/>
          </a:p>
        </p:txBody>
      </p:sp>
    </p:spTree>
    <p:extLst>
      <p:ext uri="{BB962C8B-B14F-4D97-AF65-F5344CB8AC3E}">
        <p14:creationId xmlns:p14="http://schemas.microsoft.com/office/powerpoint/2010/main" val="3813153658"/>
      </p:ext>
    </p:extLst>
  </p:cSld>
  <p:clrMap bg1="lt1" tx1="dk1" bg2="lt2" tx2="dk2" accent1="accent1" accent2="accent2" accent3="accent3" accent4="accent4" accent5="accent5" accent6="accent6" hlink="hlink" folHlink="folHlink"/>
  <p:hf sldNum="0" hdr="0" ftr="0" dt="0"/>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44.png>
</file>

<file path=ppt/media/image45.jpeg>
</file>

<file path=ppt/media/image46.jpeg>
</file>

<file path=ppt/media/image47.png>
</file>

<file path=ppt/media/image48.png>
</file>

<file path=ppt/media/image49.png>
</file>

<file path=ppt/media/image5.png>
</file>

<file path=ppt/media/image50.jpeg>
</file>

<file path=ppt/media/image51.png>
</file>

<file path=ppt/media/image52.png>
</file>

<file path=ppt/media/image53.png>
</file>

<file path=ppt/media/image54.png>
</file>

<file path=ppt/media/image55.jpeg>
</file>

<file path=ppt/media/image56.jpeg>
</file>

<file path=ppt/media/image57.png>
</file>

<file path=ppt/media/image58.jpeg>
</file>

<file path=ppt/media/image59.png>
</file>

<file path=ppt/media/image6.png>
</file>

<file path=ppt/media/image60.jpeg>
</file>

<file path=ppt/media/image61.png>
</file>

<file path=ppt/media/image62.png>
</file>

<file path=ppt/media/image63.png>
</file>

<file path=ppt/media/image64.png>
</file>

<file path=ppt/media/image65.png>
</file>

<file path=ppt/media/image66.png>
</file>

<file path=ppt/media/image67.jpeg>
</file>

<file path=ppt/media/image68.jpeg>
</file>

<file path=ppt/media/image69.jpeg>
</file>

<file path=ppt/media/image7.png>
</file>

<file path=ppt/media/image70.png>
</file>

<file path=ppt/media/image71.jpeg>
</file>

<file path=ppt/media/image72.jpeg>
</file>

<file path=ppt/media/image72.png>
</file>

<file path=ppt/media/image73.jpeg>
</file>

<file path=ppt/media/image73.png>
</file>

<file path=ppt/media/image74.png>
</file>

<file path=ppt/media/image75.png>
</file>

<file path=ppt/media/image76.jp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3D1E2D-DF2E-4597-B27F-84408BC9ED35}" type="datetimeFigureOut">
              <a:rPr lang="zh-CN" altLang="en-US" smtClean="0"/>
              <a:t>2025/1/29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2C8867-527E-4185-AC92-5113C31ABA9A}" type="slidenum">
              <a:rPr lang="zh-CN" altLang="en-US" smtClean="0"/>
              <a:t>‹#›</a:t>
            </a:fld>
            <a:endParaRPr lang="zh-CN" altLang="en-US"/>
          </a:p>
        </p:txBody>
      </p:sp>
    </p:spTree>
    <p:extLst>
      <p:ext uri="{BB962C8B-B14F-4D97-AF65-F5344CB8AC3E}">
        <p14:creationId xmlns:p14="http://schemas.microsoft.com/office/powerpoint/2010/main" val="3737807489"/>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It is my great honor to share my Research Outlines &amp; Research Plan with you today. My name is </a:t>
            </a:r>
            <a:r>
              <a:rPr lang="en-US" altLang="zh-CN" sz="1200" dirty="0">
                <a:latin typeface="Times New Roman" panose="02020603050405020304" pitchFamily="18" charset="0"/>
                <a:cs typeface="Times New Roman" panose="02020603050405020304" pitchFamily="18" charset="0"/>
              </a:rPr>
              <a:t>Haoyan Wu</a:t>
            </a:r>
            <a:r>
              <a:rPr lang="en-US" altLang="zh-CN" dirty="0"/>
              <a:t>, and my potential supervisor is </a:t>
            </a:r>
            <a:r>
              <a:rPr lang="en-US" altLang="zh-CN" sz="1200" dirty="0">
                <a:latin typeface="Times New Roman" panose="02020603050405020304" pitchFamily="18" charset="0"/>
                <a:cs typeface="Times New Roman" panose="02020603050405020304" pitchFamily="18" charset="0"/>
              </a:rPr>
              <a:t>Prof. </a:t>
            </a:r>
            <a:r>
              <a:rPr lang="en-US" altLang="zh-CN" sz="1200" dirty="0" err="1">
                <a:latin typeface="Times New Roman" panose="02020603050405020304" pitchFamily="18" charset="0"/>
                <a:cs typeface="Times New Roman" panose="02020603050405020304" pitchFamily="18" charset="0"/>
              </a:rPr>
              <a:t>Triet</a:t>
            </a:r>
            <a:r>
              <a:rPr lang="en-US" altLang="zh-CN" sz="1200" dirty="0">
                <a:latin typeface="Times New Roman" panose="02020603050405020304" pitchFamily="18" charset="0"/>
                <a:cs typeface="Times New Roman" panose="02020603050405020304" pitchFamily="18" charset="0"/>
              </a:rPr>
              <a:t> Nguyen-Van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a:t>https://us02web.zoom.us/j/82019730717?pwd=r8pzfeWHl0XAVSsprar9i4bq1kV7xp.1</a:t>
            </a:r>
            <a:endParaRPr lang="en-US" altLang="zh-CN" dirty="0"/>
          </a:p>
        </p:txBody>
      </p:sp>
    </p:spTree>
    <p:extLst>
      <p:ext uri="{BB962C8B-B14F-4D97-AF65-F5344CB8AC3E}">
        <p14:creationId xmlns:p14="http://schemas.microsoft.com/office/powerpoint/2010/main" val="15478609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Here are the CCT prediction results, which demonstrate that the proposed model outperforms existing methods in prediction accuracy.</a:t>
            </a:r>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Here is an example demonstrating the application of predicted CCT, where system stability is evaluated by comparing the predicted CCT with the actual fault duration.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The model achieved high accuracy in predicting faults at different time steps.</a:t>
            </a:r>
          </a:p>
        </p:txBody>
      </p:sp>
    </p:spTree>
    <p:extLst>
      <p:ext uri="{BB962C8B-B14F-4D97-AF65-F5344CB8AC3E}">
        <p14:creationId xmlns:p14="http://schemas.microsoft.com/office/powerpoint/2010/main" val="35742889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After presenting my research outline on smart grids, I will move on to the introduction of my research plan.</a:t>
            </a:r>
          </a:p>
        </p:txBody>
      </p:sp>
    </p:spTree>
    <p:extLst>
      <p:ext uri="{BB962C8B-B14F-4D97-AF65-F5344CB8AC3E}">
        <p14:creationId xmlns:p14="http://schemas.microsoft.com/office/powerpoint/2010/main" val="5842648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The key of my research plan is AI + digital control which means the combination of my research experience in AI and smart grids with the expertise of </a:t>
            </a:r>
            <a:r>
              <a:rPr lang="en-US" altLang="zh-CN" sz="1200" dirty="0">
                <a:latin typeface="Times New Roman" panose="02020603050405020304" pitchFamily="18" charset="0"/>
                <a:cs typeface="Times New Roman" panose="02020603050405020304" pitchFamily="18" charset="0"/>
              </a:rPr>
              <a:t>Prof. </a:t>
            </a:r>
            <a:r>
              <a:rPr lang="en-US" altLang="zh-CN" sz="1200" dirty="0" err="1">
                <a:latin typeface="Times New Roman" panose="02020603050405020304" pitchFamily="18" charset="0"/>
                <a:cs typeface="Times New Roman" panose="02020603050405020304" pitchFamily="18" charset="0"/>
              </a:rPr>
              <a:t>Triet</a:t>
            </a:r>
            <a:r>
              <a:rPr lang="zh-CN" altLang="en-US" sz="1200" dirty="0">
                <a:latin typeface="Times New Roman" panose="02020603050405020304" pitchFamily="18" charset="0"/>
                <a:cs typeface="Times New Roman" panose="02020603050405020304" pitchFamily="18" charset="0"/>
              </a:rPr>
              <a:t>‘</a:t>
            </a:r>
            <a:r>
              <a:rPr lang="en-US" altLang="zh-CN" dirty="0"/>
              <a:t>s lab in digital control and digital grid.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My research plan focuses on two prominent topics: microgrid power control and renewable energy generation forecasting.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And thereby contribute to the advancement of sustainable energy in these 2 fields.</a:t>
            </a:r>
          </a:p>
        </p:txBody>
      </p:sp>
    </p:spTree>
    <p:extLst>
      <p:ext uri="{BB962C8B-B14F-4D97-AF65-F5344CB8AC3E}">
        <p14:creationId xmlns:p14="http://schemas.microsoft.com/office/powerpoint/2010/main" val="4233521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I will first introduce </a:t>
            </a:r>
            <a:r>
              <a:rPr lang="en-US" altLang="zh-CN" b="1" dirty="0"/>
              <a:t>Microgrid Power Control</a:t>
            </a:r>
            <a:r>
              <a:rPr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r>
              <a:rPr lang="en-US" altLang="zh-CN" dirty="0"/>
              <a:t>In recent years, the growing use of renewable energy has driven the development of microgrids. Unlike traditional centralized systems, microgrids face nonlinear challenges because of complex input-output relationships and time-varying issues due to dynamic changing and future trends of multi-factors like weather, user demands. These complexities make existing control methods difficult to apply in microgrid systems.</a:t>
            </a:r>
          </a:p>
        </p:txBody>
      </p:sp>
    </p:spTree>
    <p:extLst>
      <p:ext uri="{BB962C8B-B14F-4D97-AF65-F5344CB8AC3E}">
        <p14:creationId xmlns:p14="http://schemas.microsoft.com/office/powerpoint/2010/main" val="2018555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306558-F981-6A99-4247-BAC0CC91015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C1028D0-4610-5C6D-C7CF-77E982208D2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0DB07E6-7DFC-49EF-B492-E54430DC2ED2}"/>
              </a:ext>
            </a:extLst>
          </p:cNvPr>
          <p:cNvSpPr>
            <a:spLocks noGrp="1"/>
          </p:cNvSpPr>
          <p:nvPr>
            <p:ph type="body" idx="1"/>
          </p:nvPr>
        </p:nvSpPr>
        <p:spPr/>
        <p:txBody>
          <a:bodyPr/>
          <a:lstStyle/>
          <a:p>
            <a:r>
              <a:rPr lang="en-US" altLang="zh-CN" dirty="0"/>
              <a:t>(In recent years, the growing use of renewable energy has driven the development of microgrids. Unlike traditional centralized power systems, microgrids consist of multiple distributed energy sources and consumers, making it more challenging to balance power generation and demand. Effective power control is essential to maintain their stability and efficiency. microgrid power control involves managing energy generation, storage, and consumption based on real-time measurements and system states.)</a:t>
            </a:r>
          </a:p>
          <a:p>
            <a:endParaRPr lang="en-US" altLang="zh-CN" dirty="0"/>
          </a:p>
          <a:p>
            <a:r>
              <a:rPr lang="en-US" altLang="zh-CN" dirty="0"/>
              <a:t>To address the above challenges, I plan to use Deep Q-Learning (DQN) for microgrid power control. Unlike traditional methods, DQN allows for multi-variable inputs and outputs, enabling it to learn optimal control strategies directly within complex, nonlinear systems.</a:t>
            </a:r>
          </a:p>
          <a:p>
            <a:r>
              <a:rPr lang="en-US" altLang="zh-CN" dirty="0"/>
              <a:t>Furthermore, I plan to use Transformer as the deep neural network in the DQN framework. The self-attention mechanism in the Transformer helps capture long-term dependencies within the microgrid system, making it well-suited to address its time-varying characteristics.</a:t>
            </a:r>
          </a:p>
        </p:txBody>
      </p:sp>
    </p:spTree>
    <p:extLst>
      <p:ext uri="{BB962C8B-B14F-4D97-AF65-F5344CB8AC3E}">
        <p14:creationId xmlns:p14="http://schemas.microsoft.com/office/powerpoint/2010/main" val="15894552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674C85-37D3-2C09-BC93-E34E4662428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32CB4A1-D026-9031-B02F-AC5E884AD71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58C7FB4-E4C1-6D54-CE8F-96F8B9AFC65B}"/>
              </a:ext>
            </a:extLst>
          </p:cNvPr>
          <p:cNvSpPr>
            <a:spLocks noGrp="1"/>
          </p:cNvSpPr>
          <p:nvPr>
            <p:ph type="body" idx="1"/>
          </p:nvPr>
        </p:nvSpPr>
        <p:spPr/>
        <p:txBody>
          <a:bodyPr/>
          <a:lstStyle/>
          <a:p>
            <a:r>
              <a:rPr lang="en-US" altLang="zh-CN" dirty="0"/>
              <a:t>The proposed Transformer-based DQN method aims to address the challenges of nonlinearity and time-variance in microgrids, thereby improving renewable energy utilization and ensuring microgrid stability.</a:t>
            </a:r>
          </a:p>
        </p:txBody>
      </p:sp>
    </p:spTree>
    <p:extLst>
      <p:ext uri="{BB962C8B-B14F-4D97-AF65-F5344CB8AC3E}">
        <p14:creationId xmlns:p14="http://schemas.microsoft.com/office/powerpoint/2010/main" val="40716869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Next, I’ll introduce </a:t>
            </a:r>
            <a:r>
              <a:rPr lang="en-US" altLang="zh-CN" b="1" dirty="0"/>
              <a:t>Renewable Energy Generation Forecasting</a:t>
            </a:r>
            <a:r>
              <a:rPr lang="en-US" altLang="zh-CN"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As said in my research outline, renewable energy sources like solar and wind are heavily influenced by external factors and are difficult to control manually. Accurate forecasting of renewable energy can help grid systems anticipate fluctuations, enabling better control and scheduling.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Existing deep learning-based forecasting methods can achieve accurate predictions on data centers or workstations, but their high computational demands make them unsuitable for microgrid platforms. In contrast, traditional methods are computationally efficient but achieve poor forecasting performance.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Tree>
    <p:extLst>
      <p:ext uri="{BB962C8B-B14F-4D97-AF65-F5344CB8AC3E}">
        <p14:creationId xmlns:p14="http://schemas.microsoft.com/office/powerpoint/2010/main" val="3860664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In this research, I continue my previous work by utilizing multi-source heterogeneous data, including Local Measurements, Meteorological Data, and Satellite Images. This time, I expand my study into two aspects: Global Forecasting and Local Forecasting, focusing respectively on comprehensive and accurate predictions, and computationally efficient predictions.</a:t>
            </a:r>
          </a:p>
          <a:p>
            <a:endParaRPr lang="en-US" altLang="zh-CN" dirty="0"/>
          </a:p>
          <a:p>
            <a:pPr>
              <a:buFont typeface="Arial" panose="020B0604020202020204" pitchFamily="34" charset="0"/>
              <a:buNone/>
            </a:pPr>
            <a:r>
              <a:rPr lang="en-US" altLang="zh-CN" b="1" dirty="0"/>
              <a:t>Global Forecasting</a:t>
            </a:r>
            <a:r>
              <a:rPr lang="en-US" altLang="zh-CN" dirty="0"/>
              <a:t> focuses on predicting the overall power generation trends for large-scale power plants or across a specific region. I will apply Transformer models to extract features from Local Measurements and Meteorological Data.</a:t>
            </a:r>
            <a:r>
              <a:rPr lang="zh-CN" altLang="en-US" dirty="0"/>
              <a:t> </a:t>
            </a:r>
            <a:r>
              <a:rPr lang="en-US" altLang="zh-CN" dirty="0"/>
              <a:t>I</a:t>
            </a:r>
            <a:r>
              <a:rPr lang="zh-CN" altLang="en-US" dirty="0"/>
              <a:t> </a:t>
            </a:r>
            <a:r>
              <a:rPr lang="en-US" altLang="zh-CN" dirty="0"/>
              <a:t>will</a:t>
            </a:r>
            <a:r>
              <a:rPr lang="zh-CN" altLang="en-US" dirty="0"/>
              <a:t> </a:t>
            </a:r>
            <a:r>
              <a:rPr lang="en-US" altLang="zh-CN" dirty="0"/>
              <a:t>also</a:t>
            </a:r>
            <a:r>
              <a:rPr lang="zh-CN" altLang="en-US" dirty="0"/>
              <a:t> </a:t>
            </a:r>
            <a:r>
              <a:rPr lang="en-US" altLang="zh-CN" dirty="0"/>
              <a:t>apply</a:t>
            </a:r>
            <a:r>
              <a:rPr lang="zh-CN" altLang="en-US" dirty="0"/>
              <a:t> </a:t>
            </a:r>
            <a:r>
              <a:rPr lang="en-US" altLang="zh-CN" dirty="0" err="1"/>
              <a:t>ViT</a:t>
            </a:r>
            <a:r>
              <a:rPr lang="en-US" altLang="zh-CN" dirty="0"/>
              <a:t> (Vision Transformer) to extract features from satellite images. The feature from Transformer and </a:t>
            </a:r>
            <a:r>
              <a:rPr lang="en-US" altLang="zh-CN" dirty="0" err="1"/>
              <a:t>ViT</a:t>
            </a:r>
            <a:r>
              <a:rPr lang="en-US" altLang="zh-CN" dirty="0"/>
              <a:t> are then combined for global forecasting.</a:t>
            </a:r>
          </a:p>
          <a:p>
            <a:pPr>
              <a:buFont typeface="Arial" panose="020B0604020202020204" pitchFamily="34" charset="0"/>
              <a:buChar char="•"/>
            </a:pPr>
            <a:endParaRPr lang="en-US" altLang="zh-CN" dirty="0"/>
          </a:p>
          <a:p>
            <a:pPr>
              <a:buFont typeface="Arial" panose="020B0604020202020204" pitchFamily="34" charset="0"/>
              <a:buNone/>
            </a:pPr>
            <a:r>
              <a:rPr lang="en-US" altLang="zh-CN" b="1" dirty="0"/>
              <a:t>Local Forecasting</a:t>
            </a:r>
            <a:r>
              <a:rPr lang="en-US" altLang="zh-CN" dirty="0"/>
              <a:t> is tailored for microgrid scenarios, where energy consumption and computational resources are limited. In this situation, I will use lightweight models to extract feature from Local Measurements and Global Forecasting results obtained via internet. This approach ensures accurate local predictions </a:t>
            </a:r>
            <a:r>
              <a:rPr lang="en-US" altLang="zh-CN" b="0" dirty="0"/>
              <a:t>for Local Forecasting </a:t>
            </a:r>
            <a:r>
              <a:rPr lang="en-US" altLang="zh-CN" dirty="0"/>
              <a:t>with minimal computational cost.</a:t>
            </a:r>
          </a:p>
          <a:p>
            <a:pPr>
              <a:buFont typeface="Arial" panose="020B0604020202020204" pitchFamily="34" charset="0"/>
              <a:buNone/>
            </a:pPr>
            <a:endParaRPr lang="en-US" altLang="zh-CN" dirty="0"/>
          </a:p>
        </p:txBody>
      </p:sp>
    </p:spTree>
    <p:extLst>
      <p:ext uri="{BB962C8B-B14F-4D97-AF65-F5344CB8AC3E}">
        <p14:creationId xmlns:p14="http://schemas.microsoft.com/office/powerpoint/2010/main" val="29710669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B31DC6-5855-AB34-3D99-BDC3B0DE75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886B6A2-FA2B-CE36-18E1-BC0D19F9382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8E77EB7-D74E-ADBA-FB18-FF6E1CB7D93D}"/>
              </a:ext>
            </a:extLst>
          </p:cNvPr>
          <p:cNvSpPr>
            <a:spLocks noGrp="1"/>
          </p:cNvSpPr>
          <p:nvPr>
            <p:ph type="body" idx="1"/>
          </p:nvPr>
        </p:nvSpPr>
        <p:spPr/>
        <p:txBody>
          <a:bodyPr/>
          <a:lstStyle/>
          <a:p>
            <a:r>
              <a:rPr lang="en-US" altLang="zh-CN" dirty="0"/>
              <a:t>The goal of this section is to tackle the accuracy and computational efficiency challenges in the existing forecasting methods.</a:t>
            </a:r>
          </a:p>
          <a:p>
            <a:r>
              <a:rPr lang="en-US" altLang="zh-CN" dirty="0"/>
              <a:t>By developing a multimodal global forecasting method to propose comprehensive and high-accuracy predictions for large-scale power plants or regional power generation.</a:t>
            </a:r>
            <a:r>
              <a:rPr lang="zh-CN" altLang="en-US" dirty="0"/>
              <a:t> </a:t>
            </a:r>
            <a:r>
              <a:rPr lang="en-US" altLang="zh-CN" dirty="0"/>
              <a:t>And</a:t>
            </a:r>
            <a:r>
              <a:rPr lang="zh-CN" altLang="en-US" dirty="0"/>
              <a:t> </a:t>
            </a:r>
            <a:r>
              <a:rPr lang="en-US" altLang="zh-CN" dirty="0"/>
              <a:t>fully</a:t>
            </a:r>
            <a:r>
              <a:rPr lang="zh-CN" altLang="en-US" dirty="0"/>
              <a:t> </a:t>
            </a:r>
            <a:r>
              <a:rPr lang="en-US" altLang="zh-CN" dirty="0"/>
              <a:t>utilize global forecasting results along with lightweight models to achieve computationally efficient and accurate local predictions for microgrids.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r>
              <a:rPr lang="en-US" altLang="zh-CN" dirty="0"/>
              <a:t>Please note that </a:t>
            </a:r>
            <a:r>
              <a:rPr lang="en-US" altLang="zh-CN" b="1" dirty="0"/>
              <a:t>Renewable Energy Generation Forecasting</a:t>
            </a:r>
            <a:r>
              <a:rPr lang="en-US" altLang="zh-CN" dirty="0"/>
              <a:t> and </a:t>
            </a:r>
            <a:r>
              <a:rPr lang="en-US" altLang="zh-CN" b="1" dirty="0"/>
              <a:t>Microgrid Power Control</a:t>
            </a:r>
            <a:r>
              <a:rPr lang="en-US" altLang="zh-CN" dirty="0"/>
              <a:t> are not independent tasks. The results from Local Forecasting will serve as an additional information to support microgrid power control, enabling better power control performance.</a:t>
            </a:r>
          </a:p>
          <a:p>
            <a:endParaRPr lang="en-US" altLang="zh-CN" dirty="0"/>
          </a:p>
        </p:txBody>
      </p:sp>
    </p:spTree>
    <p:extLst>
      <p:ext uri="{BB962C8B-B14F-4D97-AF65-F5344CB8AC3E}">
        <p14:creationId xmlns:p14="http://schemas.microsoft.com/office/powerpoint/2010/main" val="17837217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This is my preliminary PhD schedule:</a:t>
            </a:r>
          </a:p>
          <a:p>
            <a:r>
              <a:rPr lang="en-US" altLang="zh-CN" dirty="0"/>
              <a:t>Before enrollment and in the first year, I will refine my research plan, strengthen foundational knowledge (especially in digital control theory), and conduct preliminary research.</a:t>
            </a:r>
          </a:p>
          <a:p>
            <a:r>
              <a:rPr lang="en-US" altLang="zh-CN" dirty="0"/>
              <a:t>From the end of first year to the third year, I will focus on methodology implementation, research experiments, and publishing papers on Microgrid Power Control and Renewable Energy Forecasting.</a:t>
            </a:r>
          </a:p>
          <a:p>
            <a:r>
              <a:rPr lang="en-US" altLang="zh-CN" dirty="0"/>
              <a:t>Finally, I will summarize my research and complete my dissertation.</a:t>
            </a:r>
          </a:p>
          <a:p>
            <a:endParaRPr lang="en-US" altLang="zh-CN" dirty="0"/>
          </a:p>
          <a:p>
            <a:r>
              <a:rPr lang="en-US" altLang="zh-CN" b="1" dirty="0"/>
              <a:t>currently</a:t>
            </a:r>
          </a:p>
          <a:p>
            <a:endParaRPr lang="en-US" altLang="zh-CN" dirty="0"/>
          </a:p>
          <a:p>
            <a:endParaRPr lang="zh-CN" altLang="en-US" dirty="0"/>
          </a:p>
        </p:txBody>
      </p:sp>
    </p:spTree>
    <p:extLst>
      <p:ext uri="{BB962C8B-B14F-4D97-AF65-F5344CB8AC3E}">
        <p14:creationId xmlns:p14="http://schemas.microsoft.com/office/powerpoint/2010/main" val="30582043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Before introducing my Research Outlines &amp; Research Plan, I would like to first share some personal information and provide a brief overview of all my research interests.</a:t>
            </a:r>
          </a:p>
        </p:txBody>
      </p:sp>
    </p:spTree>
    <p:extLst>
      <p:ext uri="{BB962C8B-B14F-4D97-AF65-F5344CB8AC3E}">
        <p14:creationId xmlns:p14="http://schemas.microsoft.com/office/powerpoint/2010/main" val="22446174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I am conducting paper reviews and preliminary research under the guidance of </a:t>
            </a:r>
            <a:r>
              <a:rPr lang="en-US" altLang="zh-CN" b="0" dirty="0"/>
              <a:t>Prof. </a:t>
            </a:r>
            <a:r>
              <a:rPr lang="en-US" altLang="zh-CN" b="0" dirty="0" err="1"/>
              <a:t>Triet</a:t>
            </a:r>
            <a:r>
              <a:rPr lang="en-US" altLang="zh-CN" b="0" dirty="0"/>
              <a:t>.</a:t>
            </a:r>
          </a:p>
        </p:txBody>
      </p:sp>
    </p:spTree>
    <p:extLst>
      <p:ext uri="{BB962C8B-B14F-4D97-AF65-F5344CB8AC3E}">
        <p14:creationId xmlns:p14="http://schemas.microsoft.com/office/powerpoint/2010/main" val="22339045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Finally, I would like to share my motivation.</a:t>
            </a:r>
          </a:p>
          <a:p>
            <a:r>
              <a:rPr lang="en-US" altLang="zh-CN" dirty="0"/>
              <a:t>In recent years, depletion of fossil fuels, destructions in the energy supply chain caused by war, and severe nuclear accidents have made renewable energy an increasingly critical topic.</a:t>
            </a:r>
          </a:p>
          <a:p>
            <a:r>
              <a:rPr lang="en-US" altLang="zh-CN" dirty="0"/>
              <a:t>I am very lucky to have established contact with </a:t>
            </a:r>
            <a:r>
              <a:rPr lang="en-US" altLang="zh-CN" b="0" dirty="0"/>
              <a:t>Prof. </a:t>
            </a:r>
            <a:r>
              <a:rPr lang="en-US" altLang="zh-CN" b="0" dirty="0" err="1"/>
              <a:t>Triet</a:t>
            </a:r>
            <a:r>
              <a:rPr lang="en-US" altLang="zh-CN" dirty="0"/>
              <a:t>, whose research direction aligns perfectly with my past research. If I could be admitted,</a:t>
            </a:r>
            <a:r>
              <a:rPr lang="zh-CN" altLang="en-US" dirty="0"/>
              <a:t> </a:t>
            </a:r>
            <a:r>
              <a:rPr lang="en-US" altLang="zh-CN" dirty="0"/>
              <a:t>I</a:t>
            </a:r>
            <a:r>
              <a:rPr lang="zh-CN" altLang="en-US" dirty="0"/>
              <a:t> </a:t>
            </a:r>
            <a:r>
              <a:rPr lang="en-US" altLang="zh-CN" dirty="0"/>
              <a:t>will</a:t>
            </a:r>
            <a:r>
              <a:rPr lang="zh-CN" altLang="en-US" dirty="0"/>
              <a:t> </a:t>
            </a:r>
            <a:r>
              <a:rPr lang="en-US" altLang="zh-CN" dirty="0"/>
              <a:t>combine</a:t>
            </a:r>
            <a:r>
              <a:rPr lang="zh-CN" altLang="en-US" dirty="0"/>
              <a:t> </a:t>
            </a:r>
            <a:r>
              <a:rPr lang="en-US" altLang="zh-CN" dirty="0"/>
              <a:t>my background in AI and smart grids with Prof. </a:t>
            </a:r>
            <a:r>
              <a:rPr lang="en-US" altLang="zh-CN" dirty="0" err="1"/>
              <a:t>Triet’s</a:t>
            </a:r>
            <a:r>
              <a:rPr lang="en-US" altLang="zh-CN" dirty="0"/>
              <a:t> expertise in digital grids and digital control and make a modest contribution to the advancement of renewable energy.</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725977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9415D3-9E22-BEAE-70F7-5B7C25E7CBE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1BEBA20-0312-E8D2-E44B-07B88EC47C3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6ECA259-6C9D-4A81-6F8F-D0E90066B5E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Here are my representative achievements</a:t>
            </a:r>
          </a:p>
          <a:p>
            <a:r>
              <a:rPr lang="en-US" altLang="zh-CN" dirty="0"/>
              <a:t>I have published and co-authored 5 academic papers in AI, smart grid,</a:t>
            </a:r>
            <a:r>
              <a:rPr lang="zh-CN" altLang="en-US" dirty="0"/>
              <a:t> </a:t>
            </a:r>
            <a:r>
              <a:rPr lang="en-US" altLang="zh-CN" dirty="0"/>
              <a:t>renewable energy, computer vision and data science with a total citations of 102. </a:t>
            </a:r>
          </a:p>
          <a:p>
            <a:r>
              <a:rPr lang="en-US" altLang="zh-CN" dirty="0"/>
              <a:t>In addition, I have won several awards in data science competitions, including multiple first-places. I have also been invited and volunteered for academic peer reviews, including for flagship conference in the AI field.</a:t>
            </a:r>
          </a:p>
          <a:p>
            <a:endParaRPr lang="en-US" altLang="zh-CN" dirty="0"/>
          </a:p>
          <a:p>
            <a:r>
              <a:rPr lang="en-US" altLang="zh-CN" dirty="0"/>
              <a:t>Thanks for listening! </a:t>
            </a:r>
            <a:r>
              <a:rPr lang="ja-JP" altLang="en-US" dirty="0"/>
              <a:t>ご</a:t>
            </a:r>
            <a:r>
              <a:rPr lang="en-US" altLang="zh-CN" b="0" i="0" dirty="0" err="1">
                <a:solidFill>
                  <a:srgbClr val="5F6368"/>
                </a:solidFill>
                <a:effectLst/>
                <a:latin typeface="Roboto" panose="02000000000000000000" pitchFamily="2" charset="0"/>
              </a:rPr>
              <a:t>seichō</a:t>
            </a:r>
            <a:r>
              <a:rPr lang="ja-JP" altLang="en-US" dirty="0"/>
              <a:t>いただき、</a:t>
            </a:r>
            <a:r>
              <a:rPr lang="en-US" altLang="zh-CN" b="0" i="0" dirty="0" err="1">
                <a:solidFill>
                  <a:srgbClr val="5F6368"/>
                </a:solidFill>
                <a:effectLst/>
                <a:latin typeface="Roboto" panose="02000000000000000000" pitchFamily="2" charset="0"/>
              </a:rPr>
              <a:t>makoto</a:t>
            </a:r>
            <a:r>
              <a:rPr lang="ja-JP" altLang="en-US" dirty="0"/>
              <a:t>にありがとうございました。</a:t>
            </a:r>
            <a:endParaRPr lang="en-US" altLang="zh-CN" dirty="0"/>
          </a:p>
        </p:txBody>
      </p:sp>
    </p:spTree>
    <p:extLst>
      <p:ext uri="{BB962C8B-B14F-4D97-AF65-F5344CB8AC3E}">
        <p14:creationId xmlns:p14="http://schemas.microsoft.com/office/powerpoint/2010/main" val="42297023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8272096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 am currently working as a System Engineer in Tokyo and Yokohama. I have a diverse academic background, with an MSc in Information Systems from University College Dublin, a 3 year-research-based masters in Control Science and Engineering, and a Bachelor's degree in Communication Engineering, both from Beijing </a:t>
            </a:r>
            <a:r>
              <a:rPr lang="en-US" altLang="zh-CN" dirty="0" err="1"/>
              <a:t>Jiaotong</a:t>
            </a:r>
            <a:r>
              <a:rPr lang="en-US" altLang="zh-CN" dirty="0"/>
              <a:t> University.</a:t>
            </a:r>
          </a:p>
        </p:txBody>
      </p:sp>
    </p:spTree>
    <p:extLst>
      <p:ext uri="{BB962C8B-B14F-4D97-AF65-F5344CB8AC3E}">
        <p14:creationId xmlns:p14="http://schemas.microsoft.com/office/powerpoint/2010/main" val="32799435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My research interests lie in AI, Machine Learning, and Smart Grid.</a:t>
            </a:r>
          </a:p>
          <a:p>
            <a:r>
              <a:rPr lang="en-US" altLang="zh-CN" dirty="0"/>
              <a:t>During my master's studies, my research publication included work on computer vision for railway transportation, deep learning for solar energy, and deep learning-based power system analysis. Additionally, I participated in data science competitions focused on medical image processing and remote sensing image processing.</a:t>
            </a:r>
            <a:br>
              <a:rPr lang="en-US" altLang="zh-CN" dirty="0"/>
            </a:br>
            <a:r>
              <a:rPr lang="en-US" altLang="zh-CN" dirty="0"/>
              <a:t>During my undergraduate studies, my project experiences were centered around computer vision and control science.</a:t>
            </a:r>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Because of the time limits, today </a:t>
            </a:r>
            <a:r>
              <a:rPr lang="en-US" altLang="zh-CN" b="1" dirty="0"/>
              <a:t>My presentation of by previous research outlines will be only about my previous research on AI-based Smart Grids,</a:t>
            </a:r>
            <a:r>
              <a:rPr lang="en-US" altLang="zh-CN" dirty="0"/>
              <a:t> which aligns with Prof. </a:t>
            </a:r>
            <a:r>
              <a:rPr lang="en-US" altLang="zh-CN" dirty="0" err="1"/>
              <a:t>Triet's</a:t>
            </a:r>
            <a:r>
              <a:rPr lang="en-US" altLang="zh-CN" dirty="0"/>
              <a:t> research interests and my PHD research plan.</a:t>
            </a:r>
          </a:p>
        </p:txBody>
      </p:sp>
    </p:spTree>
    <p:extLst>
      <p:ext uri="{BB962C8B-B14F-4D97-AF65-F5344CB8AC3E}">
        <p14:creationId xmlns:p14="http://schemas.microsoft.com/office/powerpoint/2010/main" val="13409372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Because of the time limits, today My presentation of by previous research outlines will be only about AI-based Smart Grids, which aligns with Prof. </a:t>
            </a:r>
            <a:r>
              <a:rPr lang="en-US" altLang="zh-CN" dirty="0" err="1"/>
              <a:t>Triet's</a:t>
            </a:r>
            <a:r>
              <a:rPr lang="en-US" altLang="zh-CN" dirty="0"/>
              <a:t> research interests and my PHD research plan.</a:t>
            </a:r>
          </a:p>
        </p:txBody>
      </p:sp>
    </p:spTree>
    <p:extLst>
      <p:ext uri="{BB962C8B-B14F-4D97-AF65-F5344CB8AC3E}">
        <p14:creationId xmlns:p14="http://schemas.microsoft.com/office/powerpoint/2010/main" val="12987327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2800" dirty="0"/>
              <a:t>First, I’d like to introduce my work on </a:t>
            </a:r>
            <a:r>
              <a:rPr lang="en-US" altLang="zh-CN" sz="2800" i="1" dirty="0"/>
              <a:t>“Intra-hour Photovoltaic Generation Forecasting based on Multi-source Data and Deep Learning Methods.”</a:t>
            </a:r>
          </a:p>
          <a:p>
            <a:endParaRPr lang="en-US" altLang="zh-CN" sz="2800" dirty="0"/>
          </a:p>
          <a:p>
            <a:r>
              <a:rPr lang="en-US" altLang="zh-CN" sz="2800" dirty="0"/>
              <a:t>Solar photovoltaic generation is one of the most widely adopted renewable energy solutions for addressing climate and energy challenges. However, solar energy is difficult to control manually as it is heavily influenced by weather and climate conditions. Therefore, accurate forecasting is essential to maximize solar energy utilization and ensure grid stability.</a:t>
            </a:r>
          </a:p>
          <a:p>
            <a:endParaRPr lang="en-US" altLang="zh-CN" sz="2800" dirty="0"/>
          </a:p>
          <a:p>
            <a:r>
              <a:rPr lang="en-US" altLang="zh-CN" sz="4000" dirty="0"/>
              <a:t>The main contribution of this work is the effective utilization of diverse multi-source data (including both time series data and satellite image data) to achieve more accurate photovoltaic generation forecasting</a:t>
            </a:r>
          </a:p>
        </p:txBody>
      </p:sp>
    </p:spTree>
    <p:extLst>
      <p:ext uri="{BB962C8B-B14F-4D97-AF65-F5344CB8AC3E}">
        <p14:creationId xmlns:p14="http://schemas.microsoft.com/office/powerpoint/2010/main" val="5328368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goal of this study is to predict photovoltaic (PV) generation for the next 60 minutes using multimodal data from the past 75 minutes.</a:t>
            </a:r>
          </a:p>
          <a:p>
            <a:r>
              <a:rPr lang="en-US" altLang="zh-CN" dirty="0"/>
              <a:t>Our proposed model consists of two main components: an </a:t>
            </a:r>
            <a:r>
              <a:rPr lang="en-US" altLang="zh-CN" b="1" dirty="0"/>
              <a:t>advanced U-Net</a:t>
            </a:r>
            <a:r>
              <a:rPr lang="en-US" altLang="zh-CN" dirty="0"/>
              <a:t> and an </a:t>
            </a:r>
            <a:r>
              <a:rPr lang="en-US" altLang="zh-CN" b="1" dirty="0"/>
              <a:t>LSTM-based encoder-decoder architecture</a:t>
            </a:r>
            <a:r>
              <a:rPr lang="en-US" altLang="zh-CN" dirty="0"/>
              <a:t>, designed to extract features from satellite images and time-series data, respectively.</a:t>
            </a:r>
          </a:p>
          <a:p>
            <a:r>
              <a:rPr lang="en-US" altLang="zh-CN" dirty="0"/>
              <a:t>In the advanced U-Net, we used a two-stage training strategy:</a:t>
            </a:r>
          </a:p>
          <a:p>
            <a:pPr>
              <a:buFont typeface="+mj-lt"/>
              <a:buNone/>
            </a:pPr>
            <a:r>
              <a:rPr lang="en-US" altLang="zh-CN" b="1" dirty="0"/>
              <a:t>Stage 1</a:t>
            </a:r>
            <a:r>
              <a:rPr lang="en-US" altLang="zh-CN" dirty="0"/>
              <a:t>: We pre-trained the U-Net backbone on satellite image data to help it adapt to the characteristics of the satellite image.</a:t>
            </a:r>
          </a:p>
          <a:p>
            <a:pPr>
              <a:buFont typeface="+mj-lt"/>
              <a:buNone/>
            </a:pPr>
            <a:r>
              <a:rPr lang="en-US" altLang="zh-CN" b="1" dirty="0"/>
              <a:t>Stage 2</a:t>
            </a:r>
            <a:r>
              <a:rPr lang="en-US" altLang="zh-CN" dirty="0"/>
              <a:t>: The pre-trained U-Net backbone is frozen, and its multi-scale feature maps are combined using an FPN. Then a bounding box selects the target station’s feature map, which are sent into the LSTM-based encoder-decoder for further processing.</a:t>
            </a:r>
          </a:p>
          <a:p>
            <a:endParaRPr lang="en-US" altLang="zh-CN" dirty="0"/>
          </a:p>
          <a:p>
            <a:r>
              <a:rPr lang="en-US" altLang="zh-CN" dirty="0"/>
              <a:t>The LSTM-based encoder-decoder uses LSTM units, a type of recurrent neural network designed to capture long-term dependencies in sequential data. Here,</a:t>
            </a:r>
            <a:r>
              <a:rPr lang="zh-CN" altLang="en-US" dirty="0"/>
              <a:t> </a:t>
            </a:r>
            <a:r>
              <a:rPr lang="en-US" altLang="zh-CN" dirty="0"/>
              <a:t>time-series data, including historical generation data, local measurements, and numerical weather forecasts, is combined with satellite image features extracted by the U-Net for PV generation forecasting.</a:t>
            </a:r>
          </a:p>
          <a:p>
            <a:endParaRPr lang="en-US" altLang="zh-CN" dirty="0"/>
          </a:p>
        </p:txBody>
      </p:sp>
    </p:spTree>
    <p:extLst>
      <p:ext uri="{BB962C8B-B14F-4D97-AF65-F5344CB8AC3E}">
        <p14:creationId xmlns:p14="http://schemas.microsoft.com/office/powerpoint/2010/main" val="10731750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comparison between our method and other existing approaches is shown below. As demonstrated, the combination of multimodal data and advanced architecture achieves better forecasting performance compared with other methods.</a:t>
            </a:r>
          </a:p>
          <a:p>
            <a:endParaRPr lang="en-US" altLang="zh-CN" dirty="0"/>
          </a:p>
          <a:p>
            <a:r>
              <a:rPr lang="en-US" altLang="zh-CN" dirty="0"/>
              <a:t>The proposed forecasting method was published on </a:t>
            </a:r>
            <a:r>
              <a:rPr lang="en-US" altLang="zh-CN" sz="1200" dirty="0">
                <a:effectLst/>
                <a:latin typeface="Times New Roman Italic" panose="02020503050405090304" pitchFamily="18" charset="0"/>
                <a:ea typeface="微软雅黑" panose="020B0503020204020204" pitchFamily="34" charset="-122"/>
              </a:rPr>
              <a:t>IEEE Transactions on Sustainable Energy and the dataset was</a:t>
            </a:r>
            <a:r>
              <a:rPr lang="zh-CN" altLang="en-US" sz="1200" dirty="0">
                <a:effectLst/>
                <a:latin typeface="Times New Roman Italic" panose="02020503050405090304" pitchFamily="18" charset="0"/>
                <a:ea typeface="微软雅黑" panose="020B0503020204020204" pitchFamily="34" charset="-122"/>
              </a:rPr>
              <a:t> </a:t>
            </a:r>
            <a:r>
              <a:rPr lang="en-US" altLang="zh-CN" sz="1200" dirty="0">
                <a:effectLst/>
                <a:latin typeface="Times New Roman Italic" panose="02020503050405090304" pitchFamily="18" charset="0"/>
                <a:ea typeface="微软雅黑" panose="020B0503020204020204" pitchFamily="34" charset="-122"/>
              </a:rPr>
              <a:t>published</a:t>
            </a:r>
            <a:r>
              <a:rPr lang="zh-CN" altLang="en-US" sz="1200" dirty="0">
                <a:effectLst/>
                <a:latin typeface="Times New Roman Italic" panose="02020503050405090304" pitchFamily="18" charset="0"/>
                <a:ea typeface="微软雅黑" panose="020B0503020204020204" pitchFamily="34" charset="-122"/>
              </a:rPr>
              <a:t> </a:t>
            </a:r>
            <a:r>
              <a:rPr lang="en-US" altLang="zh-CN" sz="1200" dirty="0">
                <a:effectLst/>
                <a:latin typeface="Times New Roman Italic" panose="02020503050405090304" pitchFamily="18" charset="0"/>
                <a:ea typeface="微软雅黑" panose="020B0503020204020204" pitchFamily="34" charset="-122"/>
              </a:rPr>
              <a:t>on</a:t>
            </a:r>
            <a:r>
              <a:rPr lang="zh-CN" altLang="en-US" sz="1200" dirty="0">
                <a:effectLst/>
                <a:latin typeface="Times New Roman Italic" panose="02020503050405090304" pitchFamily="18" charset="0"/>
                <a:ea typeface="微软雅黑" panose="020B0503020204020204" pitchFamily="34" charset="-122"/>
              </a:rPr>
              <a:t> </a:t>
            </a:r>
            <a:r>
              <a:rPr lang="en-US" altLang="zh-CN" sz="1200" dirty="0">
                <a:effectLst/>
                <a:latin typeface="Times New Roman Italic" panose="02020503050405090304" pitchFamily="18" charset="0"/>
                <a:ea typeface="微软雅黑" panose="020B0503020204020204" pitchFamily="34" charset="-122"/>
              </a:rPr>
              <a:t>Solar Energy </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My contribution: finished all the coding, experiment work in this paper. Wrote the first version of the paper.</a:t>
            </a:r>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t>[Dataset: Operational data of 50 PV plants as well as satellite image data of North China in 282 days. 226 days are used as training set and 56 days are used as test set.]</a:t>
            </a:r>
          </a:p>
          <a:p>
            <a:endParaRPr lang="zh-CN" altLang="en-US" dirty="0"/>
          </a:p>
        </p:txBody>
      </p:sp>
    </p:spTree>
    <p:extLst>
      <p:ext uri="{BB962C8B-B14F-4D97-AF65-F5344CB8AC3E}">
        <p14:creationId xmlns:p14="http://schemas.microsoft.com/office/powerpoint/2010/main" val="29520249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Here is another research project I participated in the field of smart grids, focusing on </a:t>
            </a:r>
            <a:r>
              <a:rPr lang="en-US" altLang="zh-CN" b="1" dirty="0"/>
              <a:t>power system stability analysis</a:t>
            </a:r>
            <a:r>
              <a:rPr lang="en-US" altLang="zh-CN" dirty="0"/>
              <a:t>. The task was to predict the </a:t>
            </a:r>
            <a:r>
              <a:rPr lang="en-US" altLang="zh-CN" b="1" dirty="0"/>
              <a:t>Critical Clearing Time (CCT).</a:t>
            </a:r>
          </a:p>
          <a:p>
            <a:endParaRPr lang="en-US" altLang="zh-CN" b="1" dirty="0"/>
          </a:p>
          <a:p>
            <a:r>
              <a:rPr lang="en-US" altLang="zh-CN" b="1" dirty="0"/>
              <a:t>Critical Clearing Time</a:t>
            </a:r>
            <a:r>
              <a:rPr lang="en-US" altLang="zh-CN" dirty="0"/>
              <a:t> refers to the maximum amount of time a fault in the power grid can persist and tolerant before it must be cleared to prevent the system from losing stability. Accurate prediction of CCT helps ensure the reliable operation of power grids.</a:t>
            </a:r>
          </a:p>
          <a:p>
            <a:endParaRPr lang="en-US" altLang="zh-CN"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In this study, we developed an architecture consisting of a one-dimensional convolutional network and a fully connected network with an attention mechanism to extract information from each power bus and predict voltage CCT and power angle CCT.</a:t>
            </a:r>
          </a:p>
          <a:p>
            <a:endParaRPr lang="en-US" altLang="zh-CN" dirty="0"/>
          </a:p>
          <a:p>
            <a:r>
              <a:rPr lang="en-US" altLang="zh-CN" dirty="0"/>
              <a:t>We built a simulated IEEE 39-bus system and conducted three-phase short-circuit fault simulations to evaluate the performance of the proposed model.</a:t>
            </a:r>
          </a:p>
          <a:p>
            <a:endParaRPr lang="en-US" altLang="zh-CN" dirty="0"/>
          </a:p>
          <a:p>
            <a:r>
              <a:rPr lang="en-US" altLang="zh-CN" dirty="0"/>
              <a:t>[The attention mechanism helped the model focus on the most critical features, enabling it to output regression predictions for both </a:t>
            </a:r>
            <a:r>
              <a:rPr lang="en-US" altLang="zh-CN" b="0" dirty="0"/>
              <a:t>system</a:t>
            </a:r>
            <a:r>
              <a:rPr lang="en-US" altLang="zh-CN" b="1" dirty="0"/>
              <a:t> </a:t>
            </a:r>
            <a:r>
              <a:rPr lang="en-US" altLang="zh-CN" b="0" dirty="0"/>
              <a:t>voltage CCT and power angle CCT</a:t>
            </a:r>
            <a:r>
              <a:rPr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t>
            </a:r>
            <a:r>
              <a:rPr lang="en-US" altLang="zh-CN" dirty="0">
                <a:latin typeface="Times New Roman" panose="02020603050405020304" pitchFamily="18" charset="0"/>
                <a:cs typeface="Times New Roman" panose="02020603050405020304" pitchFamily="18" charset="0"/>
              </a:rPr>
              <a:t>Experiment on the IEEE 39-bus system (the New England Power System), which consists of 39 buses, 10 generators, 46 transmission lines, and 19 loads. </a:t>
            </a:r>
            <a:r>
              <a:rPr lang="en-US" altLang="zh-CN" dirty="0"/>
              <a:t>]</a:t>
            </a:r>
          </a:p>
          <a:p>
            <a:endParaRPr lang="en-US" altLang="zh-CN" dirty="0"/>
          </a:p>
          <a:p>
            <a:endParaRPr lang="en-US" altLang="zh-CN" dirty="0"/>
          </a:p>
        </p:txBody>
      </p:sp>
    </p:spTree>
    <p:extLst>
      <p:ext uri="{BB962C8B-B14F-4D97-AF65-F5344CB8AC3E}">
        <p14:creationId xmlns:p14="http://schemas.microsoft.com/office/powerpoint/2010/main" val="10743541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A46A42D-AC53-9F58-FAFD-DC2A0B0DC48B}"/>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B9C0CC8D-C5A5-F790-6FCD-38C2C9D950C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97AB14C6-0554-E5F1-E24D-683C602E2F4B}"/>
              </a:ext>
            </a:extLst>
          </p:cNvPr>
          <p:cNvSpPr>
            <a:spLocks noGrp="1"/>
          </p:cNvSpPr>
          <p:nvPr>
            <p:ph type="dt" sz="half" idx="10"/>
          </p:nvPr>
        </p:nvSpPr>
        <p:spPr/>
        <p:txBody>
          <a:bodyPr/>
          <a:lstStyle/>
          <a:p>
            <a:fld id="{614B7222-8BDA-4745-811E-CBE1049C84D0}" type="datetime1">
              <a:rPr lang="zh-CN" altLang="en-US" smtClean="0"/>
              <a:t>2025/1/29</a:t>
            </a:fld>
            <a:endParaRPr lang="zh-CN" altLang="en-US"/>
          </a:p>
        </p:txBody>
      </p:sp>
      <p:sp>
        <p:nvSpPr>
          <p:cNvPr id="5" name="页脚占位符 4">
            <a:extLst>
              <a:ext uri="{FF2B5EF4-FFF2-40B4-BE49-F238E27FC236}">
                <a16:creationId xmlns:a16="http://schemas.microsoft.com/office/drawing/2014/main" id="{D9E06E4B-1C90-0183-10AB-A150D946D3B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22B50DF-041D-7283-EE43-20D1891F8065}"/>
              </a:ext>
            </a:extLst>
          </p:cNvPr>
          <p:cNvSpPr>
            <a:spLocks noGrp="1"/>
          </p:cNvSpPr>
          <p:nvPr>
            <p:ph type="sldNum" sz="quarter" idx="12"/>
          </p:nvPr>
        </p:nvSpPr>
        <p:spPr/>
        <p:txBody>
          <a:bodyPr/>
          <a:lstStyle/>
          <a:p>
            <a:fld id="{04ADCDDC-BD7D-4632-B478-F0901F4E7DD6}" type="slidenum">
              <a:rPr lang="zh-CN" altLang="en-US" smtClean="0"/>
              <a:t>‹#›</a:t>
            </a:fld>
            <a:endParaRPr lang="zh-CN" altLang="en-US"/>
          </a:p>
        </p:txBody>
      </p:sp>
    </p:spTree>
    <p:extLst>
      <p:ext uri="{BB962C8B-B14F-4D97-AF65-F5344CB8AC3E}">
        <p14:creationId xmlns:p14="http://schemas.microsoft.com/office/powerpoint/2010/main" val="12833292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BABF164-B58E-9C9E-A895-A504D1ECCB42}"/>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02F5D347-F833-0996-6E3F-0DD0B0954FFF}"/>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CAFF26D-BC6E-5952-175B-D726E37D4F0A}"/>
              </a:ext>
            </a:extLst>
          </p:cNvPr>
          <p:cNvSpPr>
            <a:spLocks noGrp="1"/>
          </p:cNvSpPr>
          <p:nvPr>
            <p:ph type="dt" sz="half" idx="10"/>
          </p:nvPr>
        </p:nvSpPr>
        <p:spPr/>
        <p:txBody>
          <a:bodyPr/>
          <a:lstStyle/>
          <a:p>
            <a:fld id="{6400FC17-C361-444C-905F-C1FD1D59ED58}" type="datetime1">
              <a:rPr lang="zh-CN" altLang="en-US" smtClean="0"/>
              <a:t>2025/1/29</a:t>
            </a:fld>
            <a:endParaRPr lang="zh-CN" altLang="en-US"/>
          </a:p>
        </p:txBody>
      </p:sp>
      <p:sp>
        <p:nvSpPr>
          <p:cNvPr id="5" name="页脚占位符 4">
            <a:extLst>
              <a:ext uri="{FF2B5EF4-FFF2-40B4-BE49-F238E27FC236}">
                <a16:creationId xmlns:a16="http://schemas.microsoft.com/office/drawing/2014/main" id="{4008F03E-96D3-DD06-DABA-C2BF73E5912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07FF706-8755-0DB6-1F6B-B45A7D5B45C0}"/>
              </a:ext>
            </a:extLst>
          </p:cNvPr>
          <p:cNvSpPr>
            <a:spLocks noGrp="1"/>
          </p:cNvSpPr>
          <p:nvPr>
            <p:ph type="sldNum" sz="quarter" idx="12"/>
          </p:nvPr>
        </p:nvSpPr>
        <p:spPr/>
        <p:txBody>
          <a:bodyPr/>
          <a:lstStyle/>
          <a:p>
            <a:fld id="{04ADCDDC-BD7D-4632-B478-F0901F4E7DD6}" type="slidenum">
              <a:rPr lang="zh-CN" altLang="en-US" smtClean="0"/>
              <a:t>‹#›</a:t>
            </a:fld>
            <a:endParaRPr lang="zh-CN" altLang="en-US"/>
          </a:p>
        </p:txBody>
      </p:sp>
    </p:spTree>
    <p:extLst>
      <p:ext uri="{BB962C8B-B14F-4D97-AF65-F5344CB8AC3E}">
        <p14:creationId xmlns:p14="http://schemas.microsoft.com/office/powerpoint/2010/main" val="12162643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6E9B9BC3-E531-1AFA-F6A7-356179151113}"/>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AEEF908E-3094-F57F-8857-8CCE79CD32AF}"/>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ABAF90E-1382-102E-DEDC-CAEE62DBA4E7}"/>
              </a:ext>
            </a:extLst>
          </p:cNvPr>
          <p:cNvSpPr>
            <a:spLocks noGrp="1"/>
          </p:cNvSpPr>
          <p:nvPr>
            <p:ph type="dt" sz="half" idx="10"/>
          </p:nvPr>
        </p:nvSpPr>
        <p:spPr/>
        <p:txBody>
          <a:bodyPr/>
          <a:lstStyle/>
          <a:p>
            <a:fld id="{BF8BA8ED-2E91-41DB-B161-42E74626C8E9}" type="datetime1">
              <a:rPr lang="zh-CN" altLang="en-US" smtClean="0"/>
              <a:t>2025/1/29</a:t>
            </a:fld>
            <a:endParaRPr lang="zh-CN" altLang="en-US"/>
          </a:p>
        </p:txBody>
      </p:sp>
      <p:sp>
        <p:nvSpPr>
          <p:cNvPr id="5" name="页脚占位符 4">
            <a:extLst>
              <a:ext uri="{FF2B5EF4-FFF2-40B4-BE49-F238E27FC236}">
                <a16:creationId xmlns:a16="http://schemas.microsoft.com/office/drawing/2014/main" id="{0C1D47F9-7811-2387-105A-38068443FE9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BEBC3C0-6738-2BB2-1B07-DE6E930CEE0D}"/>
              </a:ext>
            </a:extLst>
          </p:cNvPr>
          <p:cNvSpPr>
            <a:spLocks noGrp="1"/>
          </p:cNvSpPr>
          <p:nvPr>
            <p:ph type="sldNum" sz="quarter" idx="12"/>
          </p:nvPr>
        </p:nvSpPr>
        <p:spPr/>
        <p:txBody>
          <a:bodyPr/>
          <a:lstStyle/>
          <a:p>
            <a:fld id="{04ADCDDC-BD7D-4632-B478-F0901F4E7DD6}" type="slidenum">
              <a:rPr lang="zh-CN" altLang="en-US" smtClean="0"/>
              <a:t>‹#›</a:t>
            </a:fld>
            <a:endParaRPr lang="zh-CN" altLang="en-US"/>
          </a:p>
        </p:txBody>
      </p:sp>
    </p:spTree>
    <p:extLst>
      <p:ext uri="{BB962C8B-B14F-4D97-AF65-F5344CB8AC3E}">
        <p14:creationId xmlns:p14="http://schemas.microsoft.com/office/powerpoint/2010/main" val="34480252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92ECC7-CC2A-0DA0-E086-62D23115ED6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1162A4F-A369-BED1-5E4A-1EEFA5A0EEAB}"/>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5A0D262-F214-B959-A5B9-B024A6283C0E}"/>
              </a:ext>
            </a:extLst>
          </p:cNvPr>
          <p:cNvSpPr>
            <a:spLocks noGrp="1"/>
          </p:cNvSpPr>
          <p:nvPr>
            <p:ph type="dt" sz="half" idx="10"/>
          </p:nvPr>
        </p:nvSpPr>
        <p:spPr/>
        <p:txBody>
          <a:bodyPr/>
          <a:lstStyle/>
          <a:p>
            <a:fld id="{167AA904-3F1F-4A2E-8F40-7B2532E72227}" type="datetime1">
              <a:rPr lang="zh-CN" altLang="en-US" smtClean="0"/>
              <a:t>2025/1/29</a:t>
            </a:fld>
            <a:endParaRPr lang="zh-CN" altLang="en-US"/>
          </a:p>
        </p:txBody>
      </p:sp>
      <p:sp>
        <p:nvSpPr>
          <p:cNvPr id="5" name="页脚占位符 4">
            <a:extLst>
              <a:ext uri="{FF2B5EF4-FFF2-40B4-BE49-F238E27FC236}">
                <a16:creationId xmlns:a16="http://schemas.microsoft.com/office/drawing/2014/main" id="{926DBC6F-383F-9FF4-C61D-D7F656C0295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4DC415B-17DE-9450-6A29-0B811B4AA9A6}"/>
              </a:ext>
            </a:extLst>
          </p:cNvPr>
          <p:cNvSpPr>
            <a:spLocks noGrp="1"/>
          </p:cNvSpPr>
          <p:nvPr>
            <p:ph type="sldNum" sz="quarter" idx="12"/>
          </p:nvPr>
        </p:nvSpPr>
        <p:spPr/>
        <p:txBody>
          <a:bodyPr/>
          <a:lstStyle/>
          <a:p>
            <a:fld id="{04ADCDDC-BD7D-4632-B478-F0901F4E7DD6}" type="slidenum">
              <a:rPr lang="zh-CN" altLang="en-US" smtClean="0"/>
              <a:t>‹#›</a:t>
            </a:fld>
            <a:endParaRPr lang="zh-CN" altLang="en-US"/>
          </a:p>
        </p:txBody>
      </p:sp>
    </p:spTree>
    <p:extLst>
      <p:ext uri="{BB962C8B-B14F-4D97-AF65-F5344CB8AC3E}">
        <p14:creationId xmlns:p14="http://schemas.microsoft.com/office/powerpoint/2010/main" val="16621567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03BDE07-5E22-5D40-B5FE-870C04442581}"/>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CEF9F587-3BE5-5DA4-D9C9-04751D6E0D5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0BBBD07E-C46C-5A4B-AC9F-0CB67849BBB6}"/>
              </a:ext>
            </a:extLst>
          </p:cNvPr>
          <p:cNvSpPr>
            <a:spLocks noGrp="1"/>
          </p:cNvSpPr>
          <p:nvPr>
            <p:ph type="dt" sz="half" idx="10"/>
          </p:nvPr>
        </p:nvSpPr>
        <p:spPr/>
        <p:txBody>
          <a:bodyPr/>
          <a:lstStyle/>
          <a:p>
            <a:fld id="{DD1A7AB6-BAB3-436D-8D88-BA3A30A983BB}" type="datetime1">
              <a:rPr lang="zh-CN" altLang="en-US" smtClean="0"/>
              <a:t>2025/1/29</a:t>
            </a:fld>
            <a:endParaRPr lang="zh-CN" altLang="en-US"/>
          </a:p>
        </p:txBody>
      </p:sp>
      <p:sp>
        <p:nvSpPr>
          <p:cNvPr id="5" name="页脚占位符 4">
            <a:extLst>
              <a:ext uri="{FF2B5EF4-FFF2-40B4-BE49-F238E27FC236}">
                <a16:creationId xmlns:a16="http://schemas.microsoft.com/office/drawing/2014/main" id="{821F1208-FFF3-04E2-3E54-A7CE30AFA6F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A672970-A597-760E-DA1A-BD533910469E}"/>
              </a:ext>
            </a:extLst>
          </p:cNvPr>
          <p:cNvSpPr>
            <a:spLocks noGrp="1"/>
          </p:cNvSpPr>
          <p:nvPr>
            <p:ph type="sldNum" sz="quarter" idx="12"/>
          </p:nvPr>
        </p:nvSpPr>
        <p:spPr/>
        <p:txBody>
          <a:bodyPr/>
          <a:lstStyle/>
          <a:p>
            <a:fld id="{04ADCDDC-BD7D-4632-B478-F0901F4E7DD6}" type="slidenum">
              <a:rPr lang="zh-CN" altLang="en-US" smtClean="0"/>
              <a:t>‹#›</a:t>
            </a:fld>
            <a:endParaRPr lang="zh-CN" altLang="en-US"/>
          </a:p>
        </p:txBody>
      </p:sp>
    </p:spTree>
    <p:extLst>
      <p:ext uri="{BB962C8B-B14F-4D97-AF65-F5344CB8AC3E}">
        <p14:creationId xmlns:p14="http://schemas.microsoft.com/office/powerpoint/2010/main" val="15651627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AAE1AFE-4A55-B033-5CBB-5D39B19ECDA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16D87B1B-D51E-48A7-7E69-C55022D7086A}"/>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8CAF7A95-3DDA-7742-0044-773BFE6D7D44}"/>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C4A6FF65-A1E7-04AB-858A-ADDF61420FBE}"/>
              </a:ext>
            </a:extLst>
          </p:cNvPr>
          <p:cNvSpPr>
            <a:spLocks noGrp="1"/>
          </p:cNvSpPr>
          <p:nvPr>
            <p:ph type="dt" sz="half" idx="10"/>
          </p:nvPr>
        </p:nvSpPr>
        <p:spPr/>
        <p:txBody>
          <a:bodyPr/>
          <a:lstStyle/>
          <a:p>
            <a:fld id="{3EB957EC-FACF-45E4-BD1D-26BC409087EE}" type="datetime1">
              <a:rPr lang="zh-CN" altLang="en-US" smtClean="0"/>
              <a:t>2025/1/29</a:t>
            </a:fld>
            <a:endParaRPr lang="zh-CN" altLang="en-US"/>
          </a:p>
        </p:txBody>
      </p:sp>
      <p:sp>
        <p:nvSpPr>
          <p:cNvPr id="6" name="页脚占位符 5">
            <a:extLst>
              <a:ext uri="{FF2B5EF4-FFF2-40B4-BE49-F238E27FC236}">
                <a16:creationId xmlns:a16="http://schemas.microsoft.com/office/drawing/2014/main" id="{9324C393-450D-5114-EA62-FD0ED73B64F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03A3F5E-5861-7D38-C204-DDE5C1F5891E}"/>
              </a:ext>
            </a:extLst>
          </p:cNvPr>
          <p:cNvSpPr>
            <a:spLocks noGrp="1"/>
          </p:cNvSpPr>
          <p:nvPr>
            <p:ph type="sldNum" sz="quarter" idx="12"/>
          </p:nvPr>
        </p:nvSpPr>
        <p:spPr/>
        <p:txBody>
          <a:bodyPr/>
          <a:lstStyle/>
          <a:p>
            <a:fld id="{04ADCDDC-BD7D-4632-B478-F0901F4E7DD6}" type="slidenum">
              <a:rPr lang="zh-CN" altLang="en-US" smtClean="0"/>
              <a:t>‹#›</a:t>
            </a:fld>
            <a:endParaRPr lang="zh-CN" altLang="en-US"/>
          </a:p>
        </p:txBody>
      </p:sp>
    </p:spTree>
    <p:extLst>
      <p:ext uri="{BB962C8B-B14F-4D97-AF65-F5344CB8AC3E}">
        <p14:creationId xmlns:p14="http://schemas.microsoft.com/office/powerpoint/2010/main" val="18600738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E4FEAE1-1071-5CCE-936B-5369336BB758}"/>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83E61B76-5E84-4659-DA31-8CA9356FF65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B1746CCB-2196-F9A0-E076-A348785FCAF8}"/>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F9DACFA1-F210-B229-BC8F-BC1B9B9016C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77708EC5-7C68-B2DF-62F1-CA55DBC956D2}"/>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6C748908-6E66-0103-A59B-AAC50631DECB}"/>
              </a:ext>
            </a:extLst>
          </p:cNvPr>
          <p:cNvSpPr>
            <a:spLocks noGrp="1"/>
          </p:cNvSpPr>
          <p:nvPr>
            <p:ph type="dt" sz="half" idx="10"/>
          </p:nvPr>
        </p:nvSpPr>
        <p:spPr/>
        <p:txBody>
          <a:bodyPr/>
          <a:lstStyle/>
          <a:p>
            <a:fld id="{9B7C2623-1324-4A5B-973B-A7E758425E41}" type="datetime1">
              <a:rPr lang="zh-CN" altLang="en-US" smtClean="0"/>
              <a:t>2025/1/29</a:t>
            </a:fld>
            <a:endParaRPr lang="zh-CN" altLang="en-US"/>
          </a:p>
        </p:txBody>
      </p:sp>
      <p:sp>
        <p:nvSpPr>
          <p:cNvPr id="8" name="页脚占位符 7">
            <a:extLst>
              <a:ext uri="{FF2B5EF4-FFF2-40B4-BE49-F238E27FC236}">
                <a16:creationId xmlns:a16="http://schemas.microsoft.com/office/drawing/2014/main" id="{6079A5CA-8CC9-DE12-78A0-83BA6476265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D15755A6-E72E-759E-8534-E4A0F1039D3D}"/>
              </a:ext>
            </a:extLst>
          </p:cNvPr>
          <p:cNvSpPr>
            <a:spLocks noGrp="1"/>
          </p:cNvSpPr>
          <p:nvPr>
            <p:ph type="sldNum" sz="quarter" idx="12"/>
          </p:nvPr>
        </p:nvSpPr>
        <p:spPr/>
        <p:txBody>
          <a:bodyPr/>
          <a:lstStyle/>
          <a:p>
            <a:fld id="{04ADCDDC-BD7D-4632-B478-F0901F4E7DD6}" type="slidenum">
              <a:rPr lang="zh-CN" altLang="en-US" smtClean="0"/>
              <a:t>‹#›</a:t>
            </a:fld>
            <a:endParaRPr lang="zh-CN" altLang="en-US"/>
          </a:p>
        </p:txBody>
      </p:sp>
    </p:spTree>
    <p:extLst>
      <p:ext uri="{BB962C8B-B14F-4D97-AF65-F5344CB8AC3E}">
        <p14:creationId xmlns:p14="http://schemas.microsoft.com/office/powerpoint/2010/main" val="31559168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FEC8DC-4039-C440-467C-6000EE808EF0}"/>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2446685D-D412-84A6-98DD-9ACBAAF15E06}"/>
              </a:ext>
            </a:extLst>
          </p:cNvPr>
          <p:cNvSpPr>
            <a:spLocks noGrp="1"/>
          </p:cNvSpPr>
          <p:nvPr>
            <p:ph type="dt" sz="half" idx="10"/>
          </p:nvPr>
        </p:nvSpPr>
        <p:spPr/>
        <p:txBody>
          <a:bodyPr/>
          <a:lstStyle/>
          <a:p>
            <a:fld id="{49CD206A-47A9-40EC-96DB-A0A888CB742F}" type="datetime1">
              <a:rPr lang="zh-CN" altLang="en-US" smtClean="0"/>
              <a:t>2025/1/29</a:t>
            </a:fld>
            <a:endParaRPr lang="zh-CN" altLang="en-US"/>
          </a:p>
        </p:txBody>
      </p:sp>
      <p:sp>
        <p:nvSpPr>
          <p:cNvPr id="4" name="页脚占位符 3">
            <a:extLst>
              <a:ext uri="{FF2B5EF4-FFF2-40B4-BE49-F238E27FC236}">
                <a16:creationId xmlns:a16="http://schemas.microsoft.com/office/drawing/2014/main" id="{F8F7AA05-FB23-A118-2C22-9A0F083AEAC7}"/>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7EBCD2FD-8490-83F8-8EC1-A3104CBE0078}"/>
              </a:ext>
            </a:extLst>
          </p:cNvPr>
          <p:cNvSpPr>
            <a:spLocks noGrp="1"/>
          </p:cNvSpPr>
          <p:nvPr>
            <p:ph type="sldNum" sz="quarter" idx="12"/>
          </p:nvPr>
        </p:nvSpPr>
        <p:spPr/>
        <p:txBody>
          <a:bodyPr/>
          <a:lstStyle/>
          <a:p>
            <a:fld id="{04ADCDDC-BD7D-4632-B478-F0901F4E7DD6}" type="slidenum">
              <a:rPr lang="zh-CN" altLang="en-US" smtClean="0"/>
              <a:t>‹#›</a:t>
            </a:fld>
            <a:endParaRPr lang="zh-CN" altLang="en-US"/>
          </a:p>
        </p:txBody>
      </p:sp>
    </p:spTree>
    <p:extLst>
      <p:ext uri="{BB962C8B-B14F-4D97-AF65-F5344CB8AC3E}">
        <p14:creationId xmlns:p14="http://schemas.microsoft.com/office/powerpoint/2010/main" val="35789885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7CFC5C5-26B8-6F22-16DA-09EB19056A30}"/>
              </a:ext>
            </a:extLst>
          </p:cNvPr>
          <p:cNvSpPr>
            <a:spLocks noGrp="1"/>
          </p:cNvSpPr>
          <p:nvPr>
            <p:ph type="dt" sz="half" idx="10"/>
          </p:nvPr>
        </p:nvSpPr>
        <p:spPr/>
        <p:txBody>
          <a:bodyPr/>
          <a:lstStyle/>
          <a:p>
            <a:fld id="{C3E2C2BE-F8E0-4A8F-A282-8634D9DF6757}" type="datetime1">
              <a:rPr lang="zh-CN" altLang="en-US" smtClean="0"/>
              <a:t>2025/1/29</a:t>
            </a:fld>
            <a:endParaRPr lang="zh-CN" altLang="en-US"/>
          </a:p>
        </p:txBody>
      </p:sp>
      <p:sp>
        <p:nvSpPr>
          <p:cNvPr id="3" name="页脚占位符 2">
            <a:extLst>
              <a:ext uri="{FF2B5EF4-FFF2-40B4-BE49-F238E27FC236}">
                <a16:creationId xmlns:a16="http://schemas.microsoft.com/office/drawing/2014/main" id="{40EED8C3-8163-5A01-9DEF-45D4C314A521}"/>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551F7E00-7B44-7DB3-A831-FBD457F411A2}"/>
              </a:ext>
            </a:extLst>
          </p:cNvPr>
          <p:cNvSpPr>
            <a:spLocks noGrp="1"/>
          </p:cNvSpPr>
          <p:nvPr>
            <p:ph type="sldNum" sz="quarter" idx="12"/>
          </p:nvPr>
        </p:nvSpPr>
        <p:spPr/>
        <p:txBody>
          <a:bodyPr/>
          <a:lstStyle/>
          <a:p>
            <a:fld id="{04ADCDDC-BD7D-4632-B478-F0901F4E7DD6}" type="slidenum">
              <a:rPr lang="zh-CN" altLang="en-US" smtClean="0"/>
              <a:t>‹#›</a:t>
            </a:fld>
            <a:endParaRPr lang="zh-CN" altLang="en-US"/>
          </a:p>
        </p:txBody>
      </p:sp>
    </p:spTree>
    <p:extLst>
      <p:ext uri="{BB962C8B-B14F-4D97-AF65-F5344CB8AC3E}">
        <p14:creationId xmlns:p14="http://schemas.microsoft.com/office/powerpoint/2010/main" val="2553751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1302E42-7EFB-CA83-2696-E80A82FBA45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0C5ADEE8-8B33-C9BE-9EB4-BC4B982536C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F4043078-6CEC-28BD-0DC9-E553256B26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574D1BC-4DC7-CDAD-0020-8245A234E1BB}"/>
              </a:ext>
            </a:extLst>
          </p:cNvPr>
          <p:cNvSpPr>
            <a:spLocks noGrp="1"/>
          </p:cNvSpPr>
          <p:nvPr>
            <p:ph type="dt" sz="half" idx="10"/>
          </p:nvPr>
        </p:nvSpPr>
        <p:spPr/>
        <p:txBody>
          <a:bodyPr/>
          <a:lstStyle/>
          <a:p>
            <a:fld id="{A8C13E0E-860F-4611-97A3-D0F204A7E5AA}" type="datetime1">
              <a:rPr lang="zh-CN" altLang="en-US" smtClean="0"/>
              <a:t>2025/1/29</a:t>
            </a:fld>
            <a:endParaRPr lang="zh-CN" altLang="en-US"/>
          </a:p>
        </p:txBody>
      </p:sp>
      <p:sp>
        <p:nvSpPr>
          <p:cNvPr id="6" name="页脚占位符 5">
            <a:extLst>
              <a:ext uri="{FF2B5EF4-FFF2-40B4-BE49-F238E27FC236}">
                <a16:creationId xmlns:a16="http://schemas.microsoft.com/office/drawing/2014/main" id="{9739EE3A-AC24-5E28-3597-B1F0B80CAFD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FEB22D4-A4DE-3336-5B33-B6F4C8D8A6C2}"/>
              </a:ext>
            </a:extLst>
          </p:cNvPr>
          <p:cNvSpPr>
            <a:spLocks noGrp="1"/>
          </p:cNvSpPr>
          <p:nvPr>
            <p:ph type="sldNum" sz="quarter" idx="12"/>
          </p:nvPr>
        </p:nvSpPr>
        <p:spPr/>
        <p:txBody>
          <a:bodyPr/>
          <a:lstStyle/>
          <a:p>
            <a:fld id="{04ADCDDC-BD7D-4632-B478-F0901F4E7DD6}" type="slidenum">
              <a:rPr lang="zh-CN" altLang="en-US" smtClean="0"/>
              <a:t>‹#›</a:t>
            </a:fld>
            <a:endParaRPr lang="zh-CN" altLang="en-US"/>
          </a:p>
        </p:txBody>
      </p:sp>
    </p:spTree>
    <p:extLst>
      <p:ext uri="{BB962C8B-B14F-4D97-AF65-F5344CB8AC3E}">
        <p14:creationId xmlns:p14="http://schemas.microsoft.com/office/powerpoint/2010/main" val="1286986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FC4292-93EC-1208-DF72-CDD43EFE142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C9EC2881-CE54-7950-55AB-CC54E61BA7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E877D56C-9D00-8A63-A424-F21BB3B5A5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8FF9B33-0DE8-34E6-63B0-0DF2DBAAC5F6}"/>
              </a:ext>
            </a:extLst>
          </p:cNvPr>
          <p:cNvSpPr>
            <a:spLocks noGrp="1"/>
          </p:cNvSpPr>
          <p:nvPr>
            <p:ph type="dt" sz="half" idx="10"/>
          </p:nvPr>
        </p:nvSpPr>
        <p:spPr/>
        <p:txBody>
          <a:bodyPr/>
          <a:lstStyle/>
          <a:p>
            <a:fld id="{E44C051C-1A26-4406-B5EF-8AB8CF815ED1}" type="datetime1">
              <a:rPr lang="zh-CN" altLang="en-US" smtClean="0"/>
              <a:t>2025/1/29</a:t>
            </a:fld>
            <a:endParaRPr lang="zh-CN" altLang="en-US"/>
          </a:p>
        </p:txBody>
      </p:sp>
      <p:sp>
        <p:nvSpPr>
          <p:cNvPr id="6" name="页脚占位符 5">
            <a:extLst>
              <a:ext uri="{FF2B5EF4-FFF2-40B4-BE49-F238E27FC236}">
                <a16:creationId xmlns:a16="http://schemas.microsoft.com/office/drawing/2014/main" id="{041F0ECD-FA0B-1D93-0D0B-44A8B78E9AC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245A400-8CB3-AF53-CD4A-14F084F6A003}"/>
              </a:ext>
            </a:extLst>
          </p:cNvPr>
          <p:cNvSpPr>
            <a:spLocks noGrp="1"/>
          </p:cNvSpPr>
          <p:nvPr>
            <p:ph type="sldNum" sz="quarter" idx="12"/>
          </p:nvPr>
        </p:nvSpPr>
        <p:spPr/>
        <p:txBody>
          <a:bodyPr/>
          <a:lstStyle/>
          <a:p>
            <a:fld id="{04ADCDDC-BD7D-4632-B478-F0901F4E7DD6}" type="slidenum">
              <a:rPr lang="zh-CN" altLang="en-US" smtClean="0"/>
              <a:t>‹#›</a:t>
            </a:fld>
            <a:endParaRPr lang="zh-CN" altLang="en-US"/>
          </a:p>
        </p:txBody>
      </p:sp>
    </p:spTree>
    <p:extLst>
      <p:ext uri="{BB962C8B-B14F-4D97-AF65-F5344CB8AC3E}">
        <p14:creationId xmlns:p14="http://schemas.microsoft.com/office/powerpoint/2010/main" val="14275466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4335BF6-05D9-0986-2A99-AA7923AEF1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DA61F885-E33C-0E28-CBD1-46353BD7BD6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C513C9A-2A9F-6C5C-BA09-369FEA9546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F19198-A5FC-48EA-B8C0-FC93DAFB2DD9}" type="datetime1">
              <a:rPr lang="zh-CN" altLang="en-US" smtClean="0"/>
              <a:t>2025/1/29</a:t>
            </a:fld>
            <a:endParaRPr lang="zh-CN" altLang="en-US"/>
          </a:p>
        </p:txBody>
      </p:sp>
      <p:sp>
        <p:nvSpPr>
          <p:cNvPr id="5" name="页脚占位符 4">
            <a:extLst>
              <a:ext uri="{FF2B5EF4-FFF2-40B4-BE49-F238E27FC236}">
                <a16:creationId xmlns:a16="http://schemas.microsoft.com/office/drawing/2014/main" id="{5772967D-71A4-064B-28C6-1E5BF695DF4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5322F55-DB94-F698-8A86-B83FDA000D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ADCDDC-BD7D-4632-B478-F0901F4E7DD6}" type="slidenum">
              <a:rPr lang="zh-CN" altLang="en-US" smtClean="0"/>
              <a:t>‹#›</a:t>
            </a:fld>
            <a:endParaRPr lang="zh-CN" altLang="en-US"/>
          </a:p>
        </p:txBody>
      </p:sp>
    </p:spTree>
    <p:extLst>
      <p:ext uri="{BB962C8B-B14F-4D97-AF65-F5344CB8AC3E}">
        <p14:creationId xmlns:p14="http://schemas.microsoft.com/office/powerpoint/2010/main" val="28293036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9.jpeg"/><Relationship Id="rId7" Type="http://schemas.microsoft.com/office/2007/relationships/hdphoto" Target="../media/hdphoto1.wdp"/><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21.png"/><Relationship Id="rId10" Type="http://schemas.openxmlformats.org/officeDocument/2006/relationships/image" Target="../media/image9.png"/><Relationship Id="rId4" Type="http://schemas.openxmlformats.org/officeDocument/2006/relationships/image" Target="../media/image20.png"/><Relationship Id="rId9" Type="http://schemas.microsoft.com/office/2007/relationships/hdphoto" Target="../media/hdphoto2.wdp"/></Relationships>
</file>

<file path=ppt/slides/_rels/slide1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10" Type="http://schemas.openxmlformats.org/officeDocument/2006/relationships/image" Target="../media/image30.png"/><Relationship Id="rId4" Type="http://schemas.openxmlformats.org/officeDocument/2006/relationships/image" Target="../media/image25.jpeg"/><Relationship Id="rId9" Type="http://schemas.openxmlformats.org/officeDocument/2006/relationships/image" Target="../media/image29.jpeg"/></Relationships>
</file>

<file path=ppt/slides/_rels/slide14.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31.png"/><Relationship Id="rId7" Type="http://schemas.openxmlformats.org/officeDocument/2006/relationships/image" Target="../media/image35.png"/><Relationship Id="rId12"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34.png"/><Relationship Id="rId11" Type="http://schemas.openxmlformats.org/officeDocument/2006/relationships/image" Target="../media/image39.png"/><Relationship Id="rId5" Type="http://schemas.openxmlformats.org/officeDocument/2006/relationships/image" Target="../media/image33.png"/><Relationship Id="rId10" Type="http://schemas.openxmlformats.org/officeDocument/2006/relationships/image" Target="../media/image38.png"/><Relationship Id="rId4" Type="http://schemas.openxmlformats.org/officeDocument/2006/relationships/image" Target="../media/image32.png"/><Relationship Id="rId9" Type="http://schemas.openxmlformats.org/officeDocument/2006/relationships/image" Target="../media/image37.png"/></Relationships>
</file>

<file path=ppt/slides/_rels/slide15.xml.rels><?xml version="1.0" encoding="UTF-8" standalone="yes"?>
<Relationships xmlns="http://schemas.openxmlformats.org/package/2006/relationships"><Relationship Id="rId8" Type="http://schemas.openxmlformats.org/officeDocument/2006/relationships/image" Target="../media/image43.jpeg"/><Relationship Id="rId3" Type="http://schemas.openxmlformats.org/officeDocument/2006/relationships/image" Target="../media/image40.png"/><Relationship Id="rId7" Type="http://schemas.openxmlformats.org/officeDocument/2006/relationships/image" Target="../media/image42.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41.png"/><Relationship Id="rId5" Type="http://schemas.openxmlformats.org/officeDocument/2006/relationships/image" Target="../media/image30.png"/><Relationship Id="rId10" Type="http://schemas.openxmlformats.org/officeDocument/2006/relationships/image" Target="../media/image9.png"/><Relationship Id="rId4" Type="http://schemas.openxmlformats.org/officeDocument/2006/relationships/image" Target="../media/image29.jpeg"/><Relationship Id="rId9" Type="http://schemas.openxmlformats.org/officeDocument/2006/relationships/image" Target="../media/image44.png"/></Relationships>
</file>

<file path=ppt/slides/_rels/slide1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5.jpeg"/><Relationship Id="rId7" Type="http://schemas.openxmlformats.org/officeDocument/2006/relationships/image" Target="../media/image48.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47.png"/><Relationship Id="rId11" Type="http://schemas.openxmlformats.org/officeDocument/2006/relationships/image" Target="../media/image51.png"/><Relationship Id="rId5" Type="http://schemas.openxmlformats.org/officeDocument/2006/relationships/image" Target="../media/image8.png"/><Relationship Id="rId10" Type="http://schemas.openxmlformats.org/officeDocument/2006/relationships/image" Target="../media/image50.jpeg"/><Relationship Id="rId4" Type="http://schemas.openxmlformats.org/officeDocument/2006/relationships/image" Target="../media/image46.jpeg"/><Relationship Id="rId9" Type="http://schemas.openxmlformats.org/officeDocument/2006/relationships/image" Target="../media/image49.png"/></Relationships>
</file>

<file path=ppt/slides/_rels/slide17.xml.rels><?xml version="1.0" encoding="UTF-8" standalone="yes"?>
<Relationships xmlns="http://schemas.openxmlformats.org/package/2006/relationships"><Relationship Id="rId8" Type="http://schemas.openxmlformats.org/officeDocument/2006/relationships/image" Target="../media/image54.png"/><Relationship Id="rId13" Type="http://schemas.openxmlformats.org/officeDocument/2006/relationships/image" Target="../media/image80.png"/><Relationship Id="rId3" Type="http://schemas.openxmlformats.org/officeDocument/2006/relationships/image" Target="../media/image52.png"/><Relationship Id="rId7" Type="http://schemas.openxmlformats.org/officeDocument/2006/relationships/image" Target="../media/image53.png"/><Relationship Id="rId12" Type="http://schemas.openxmlformats.org/officeDocument/2006/relationships/image" Target="../media/image57.png"/><Relationship Id="rId2" Type="http://schemas.openxmlformats.org/officeDocument/2006/relationships/notesSlide" Target="../notesSlides/notesSlide17.xml"/><Relationship Id="rId16"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74.png"/><Relationship Id="rId11" Type="http://schemas.openxmlformats.org/officeDocument/2006/relationships/image" Target="../media/image39.png"/><Relationship Id="rId5" Type="http://schemas.openxmlformats.org/officeDocument/2006/relationships/image" Target="../media/image73.png"/><Relationship Id="rId15" Type="http://schemas.openxmlformats.org/officeDocument/2006/relationships/image" Target="../media/image58.jpeg"/><Relationship Id="rId10" Type="http://schemas.openxmlformats.org/officeDocument/2006/relationships/image" Target="../media/image56.jpeg"/><Relationship Id="rId4" Type="http://schemas.openxmlformats.org/officeDocument/2006/relationships/image" Target="../media/image72.png"/><Relationship Id="rId9" Type="http://schemas.openxmlformats.org/officeDocument/2006/relationships/image" Target="../media/image55.jpeg"/><Relationship Id="rId14" Type="http://schemas.openxmlformats.org/officeDocument/2006/relationships/image" Target="../media/image81.png"/></Relationships>
</file>

<file path=ppt/slides/_rels/slide18.xml.rels><?xml version="1.0" encoding="UTF-8" standalone="yes"?>
<Relationships xmlns="http://schemas.openxmlformats.org/package/2006/relationships"><Relationship Id="rId8" Type="http://schemas.openxmlformats.org/officeDocument/2006/relationships/image" Target="../media/image59.png"/><Relationship Id="rId3" Type="http://schemas.openxmlformats.org/officeDocument/2006/relationships/image" Target="../media/image54.png"/><Relationship Id="rId7" Type="http://schemas.openxmlformats.org/officeDocument/2006/relationships/image" Target="../media/image57.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39.png"/><Relationship Id="rId11" Type="http://schemas.openxmlformats.org/officeDocument/2006/relationships/image" Target="../media/image61.png"/><Relationship Id="rId5" Type="http://schemas.openxmlformats.org/officeDocument/2006/relationships/image" Target="../media/image56.jpeg"/><Relationship Id="rId10" Type="http://schemas.openxmlformats.org/officeDocument/2006/relationships/image" Target="../media/image9.png"/><Relationship Id="rId4" Type="http://schemas.openxmlformats.org/officeDocument/2006/relationships/image" Target="../media/image55.jpeg"/><Relationship Id="rId9" Type="http://schemas.openxmlformats.org/officeDocument/2006/relationships/image" Target="../media/image60.jpeg"/></Relationships>
</file>

<file path=ppt/slides/_rels/slide19.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66.png"/><Relationship Id="rId5" Type="http://schemas.openxmlformats.org/officeDocument/2006/relationships/image" Target="../media/image65.png"/><Relationship Id="rId4" Type="http://schemas.openxmlformats.org/officeDocument/2006/relationships/image" Target="../media/image64.png"/></Relationships>
</file>

<file path=ppt/slides/_rels/slide21.xml.rels><?xml version="1.0" encoding="UTF-8" standalone="yes"?>
<Relationships xmlns="http://schemas.openxmlformats.org/package/2006/relationships"><Relationship Id="rId8" Type="http://schemas.openxmlformats.org/officeDocument/2006/relationships/image" Target="../media/image72.jpeg"/><Relationship Id="rId3" Type="http://schemas.openxmlformats.org/officeDocument/2006/relationships/image" Target="../media/image67.jpeg"/><Relationship Id="rId7" Type="http://schemas.openxmlformats.org/officeDocument/2006/relationships/image" Target="../media/image71.jpe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70.png"/><Relationship Id="rId5" Type="http://schemas.openxmlformats.org/officeDocument/2006/relationships/image" Target="../media/image69.jpeg"/><Relationship Id="rId10" Type="http://schemas.openxmlformats.org/officeDocument/2006/relationships/image" Target="../media/image20.png"/><Relationship Id="rId4" Type="http://schemas.openxmlformats.org/officeDocument/2006/relationships/image" Target="../media/image68.jpeg"/><Relationship Id="rId9" Type="http://schemas.openxmlformats.org/officeDocument/2006/relationships/image" Target="../media/image73.jpeg"/></Relationships>
</file>

<file path=ppt/slides/_rels/slide22.xml.rels><?xml version="1.0" encoding="UTF-8" standalone="yes"?>
<Relationships xmlns="http://schemas.openxmlformats.org/package/2006/relationships"><Relationship Id="rId8" Type="http://schemas.openxmlformats.org/officeDocument/2006/relationships/image" Target="../media/image78.png"/><Relationship Id="rId3" Type="http://schemas.openxmlformats.org/officeDocument/2006/relationships/image" Target="../media/image75.png"/><Relationship Id="rId7" Type="http://schemas.openxmlformats.org/officeDocument/2006/relationships/image" Target="../media/image77.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76.jpg"/><Relationship Id="rId11" Type="http://schemas.openxmlformats.org/officeDocument/2006/relationships/image" Target="../media/image83.png"/><Relationship Id="rId5" Type="http://schemas.openxmlformats.org/officeDocument/2006/relationships/image" Target="../media/image1.png"/><Relationship Id="rId10" Type="http://schemas.openxmlformats.org/officeDocument/2006/relationships/image" Target="../media/image82.png"/><Relationship Id="rId4" Type="http://schemas.openxmlformats.org/officeDocument/2006/relationships/hyperlink" Target="https://scholar.google.com/citations?user=LQZ5Du8AAAAJ&amp;hl=en" TargetMode="External"/><Relationship Id="rId9" Type="http://schemas.openxmlformats.org/officeDocument/2006/relationships/image" Target="../media/image79.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6E2FE7-B7AB-A538-49FA-8DFBE409CCC2}"/>
              </a:ext>
            </a:extLst>
          </p:cNvPr>
          <p:cNvSpPr>
            <a:spLocks noGrp="1"/>
          </p:cNvSpPr>
          <p:nvPr>
            <p:ph type="ctrTitle"/>
          </p:nvPr>
        </p:nvSpPr>
        <p:spPr>
          <a:xfrm>
            <a:off x="1373171" y="0"/>
            <a:ext cx="9144000" cy="2387600"/>
          </a:xfrm>
        </p:spPr>
        <p:txBody>
          <a:bodyPr>
            <a:normAutofit/>
          </a:bodyPr>
          <a:lstStyle/>
          <a:p>
            <a:r>
              <a:rPr lang="en-US" altLang="zh-CN" sz="4400" dirty="0">
                <a:latin typeface="Times New Roman" panose="02020603050405020304" pitchFamily="18" charset="0"/>
                <a:cs typeface="Times New Roman" panose="02020603050405020304" pitchFamily="18" charset="0"/>
              </a:rPr>
              <a:t>Research Outlines &amp; Research Plan</a:t>
            </a:r>
            <a:endParaRPr lang="zh-CN" altLang="en-US" sz="4400" dirty="0">
              <a:latin typeface="Times New Roman" panose="02020603050405020304" pitchFamily="18" charset="0"/>
              <a:cs typeface="Times New Roman" panose="02020603050405020304" pitchFamily="18" charset="0"/>
            </a:endParaRPr>
          </a:p>
        </p:txBody>
      </p:sp>
      <p:sp>
        <p:nvSpPr>
          <p:cNvPr id="3" name="副标题 2">
            <a:extLst>
              <a:ext uri="{FF2B5EF4-FFF2-40B4-BE49-F238E27FC236}">
                <a16:creationId xmlns:a16="http://schemas.microsoft.com/office/drawing/2014/main" id="{E337D83F-BA2B-42F8-7F4D-5FA068402E4C}"/>
              </a:ext>
            </a:extLst>
          </p:cNvPr>
          <p:cNvSpPr>
            <a:spLocks noGrp="1"/>
          </p:cNvSpPr>
          <p:nvPr>
            <p:ph type="subTitle" idx="1"/>
          </p:nvPr>
        </p:nvSpPr>
        <p:spPr>
          <a:xfrm>
            <a:off x="2108462" y="2871201"/>
            <a:ext cx="9144000" cy="1655762"/>
          </a:xfrm>
        </p:spPr>
        <p:txBody>
          <a:bodyPr>
            <a:normAutofit/>
          </a:bodyPr>
          <a:lstStyle/>
          <a:p>
            <a:pPr algn="l"/>
            <a:r>
              <a:rPr lang="en-US" altLang="zh-CN" sz="2800" dirty="0">
                <a:latin typeface="Times New Roman" panose="02020603050405020304" pitchFamily="18" charset="0"/>
                <a:cs typeface="Times New Roman" panose="02020603050405020304" pitchFamily="18" charset="0"/>
              </a:rPr>
              <a:t>Name: WU HAOYAN</a:t>
            </a:r>
          </a:p>
          <a:p>
            <a:pPr algn="l"/>
            <a:r>
              <a:rPr lang="en-US" altLang="zh-CN" sz="2800" dirty="0">
                <a:latin typeface="Times New Roman" panose="02020603050405020304" pitchFamily="18" charset="0"/>
                <a:cs typeface="Times New Roman" panose="02020603050405020304" pitchFamily="18" charset="0"/>
              </a:rPr>
              <a:t>Examinee’s Number: 45QF12001</a:t>
            </a:r>
          </a:p>
          <a:p>
            <a:pPr algn="l"/>
            <a:r>
              <a:rPr lang="en-US" altLang="zh-CN" sz="2800" dirty="0">
                <a:latin typeface="Times New Roman" panose="02020603050405020304" pitchFamily="18" charset="0"/>
                <a:cs typeface="Times New Roman" panose="02020603050405020304" pitchFamily="18" charset="0"/>
              </a:rPr>
              <a:t>Potential Supervisor: Prof. </a:t>
            </a:r>
            <a:r>
              <a:rPr lang="en-US" altLang="zh-CN" sz="2800" dirty="0" err="1">
                <a:latin typeface="Times New Roman" panose="02020603050405020304" pitchFamily="18" charset="0"/>
                <a:cs typeface="Times New Roman" panose="02020603050405020304" pitchFamily="18" charset="0"/>
              </a:rPr>
              <a:t>Triet</a:t>
            </a:r>
            <a:r>
              <a:rPr lang="en-US" altLang="zh-CN" sz="2800" dirty="0">
                <a:latin typeface="Times New Roman" panose="02020603050405020304" pitchFamily="18" charset="0"/>
                <a:cs typeface="Times New Roman" panose="02020603050405020304" pitchFamily="18" charset="0"/>
              </a:rPr>
              <a:t> Nguyen-Van</a:t>
            </a:r>
          </a:p>
        </p:txBody>
      </p:sp>
      <p:sp>
        <p:nvSpPr>
          <p:cNvPr id="4" name="文本框 3">
            <a:extLst>
              <a:ext uri="{FF2B5EF4-FFF2-40B4-BE49-F238E27FC236}">
                <a16:creationId xmlns:a16="http://schemas.microsoft.com/office/drawing/2014/main" id="{2BE1F68B-DE7D-0732-1326-ED7FB6350CD6}"/>
              </a:ext>
            </a:extLst>
          </p:cNvPr>
          <p:cNvSpPr txBox="1"/>
          <p:nvPr/>
        </p:nvSpPr>
        <p:spPr>
          <a:xfrm>
            <a:off x="11730444" y="6481354"/>
            <a:ext cx="300082"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1</a:t>
            </a:r>
            <a:endParaRPr lang="zh-CN" altLang="en-US" b="1"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71832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a:extLst>
              <a:ext uri="{FF2B5EF4-FFF2-40B4-BE49-F238E27FC236}">
                <a16:creationId xmlns:a16="http://schemas.microsoft.com/office/drawing/2014/main" id="{B29A6CE9-9355-9D09-84E2-8074A3A18349}"/>
              </a:ext>
            </a:extLst>
          </p:cNvPr>
          <p:cNvSpPr/>
          <p:nvPr/>
        </p:nvSpPr>
        <p:spPr>
          <a:xfrm>
            <a:off x="0" y="6275551"/>
            <a:ext cx="12192000" cy="621620"/>
          </a:xfrm>
          <a:prstGeom prst="rect">
            <a:avLst/>
          </a:prstGeom>
          <a:solidFill>
            <a:srgbClr val="7DFFFC">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0" name="组合 19">
            <a:extLst>
              <a:ext uri="{FF2B5EF4-FFF2-40B4-BE49-F238E27FC236}">
                <a16:creationId xmlns:a16="http://schemas.microsoft.com/office/drawing/2014/main" id="{947FAB84-1837-DE4D-C530-CC5AB813228E}"/>
              </a:ext>
            </a:extLst>
          </p:cNvPr>
          <p:cNvGrpSpPr/>
          <p:nvPr/>
        </p:nvGrpSpPr>
        <p:grpSpPr>
          <a:xfrm>
            <a:off x="0" y="518637"/>
            <a:ext cx="7223571" cy="2673984"/>
            <a:chOff x="115789" y="1670562"/>
            <a:chExt cx="10207970" cy="3778734"/>
          </a:xfrm>
        </p:grpSpPr>
        <p:pic>
          <p:nvPicPr>
            <p:cNvPr id="14" name="图片 13">
              <a:extLst>
                <a:ext uri="{FF2B5EF4-FFF2-40B4-BE49-F238E27FC236}">
                  <a16:creationId xmlns:a16="http://schemas.microsoft.com/office/drawing/2014/main" id="{8D0850DF-8FFD-BB26-ED5F-A90DE8DFEDB6}"/>
                </a:ext>
              </a:extLst>
            </p:cNvPr>
            <p:cNvPicPr>
              <a:picLocks noChangeAspect="1"/>
            </p:cNvPicPr>
            <p:nvPr/>
          </p:nvPicPr>
          <p:blipFill>
            <a:blip r:embed="rId3"/>
            <a:stretch>
              <a:fillRect/>
            </a:stretch>
          </p:blipFill>
          <p:spPr>
            <a:xfrm>
              <a:off x="331591" y="1840587"/>
              <a:ext cx="9770184" cy="3608709"/>
            </a:xfrm>
            <a:prstGeom prst="rect">
              <a:avLst/>
            </a:prstGeom>
          </p:spPr>
        </p:pic>
        <p:grpSp>
          <p:nvGrpSpPr>
            <p:cNvPr id="19" name="组合 18">
              <a:extLst>
                <a:ext uri="{FF2B5EF4-FFF2-40B4-BE49-F238E27FC236}">
                  <a16:creationId xmlns:a16="http://schemas.microsoft.com/office/drawing/2014/main" id="{EDEEBB9E-FF3B-8023-E6D7-B10CBAE01AD8}"/>
                </a:ext>
              </a:extLst>
            </p:cNvPr>
            <p:cNvGrpSpPr/>
            <p:nvPr/>
          </p:nvGrpSpPr>
          <p:grpSpPr>
            <a:xfrm>
              <a:off x="115789" y="1670562"/>
              <a:ext cx="10207970" cy="2843018"/>
              <a:chOff x="115789" y="1670562"/>
              <a:chExt cx="10207970" cy="2843018"/>
            </a:xfrm>
          </p:grpSpPr>
          <p:sp>
            <p:nvSpPr>
              <p:cNvPr id="6" name="文本框 5">
                <a:extLst>
                  <a:ext uri="{FF2B5EF4-FFF2-40B4-BE49-F238E27FC236}">
                    <a16:creationId xmlns:a16="http://schemas.microsoft.com/office/drawing/2014/main" id="{F4037C46-372B-4F04-1910-3F506CDE962E}"/>
                  </a:ext>
                </a:extLst>
              </p:cNvPr>
              <p:cNvSpPr txBox="1"/>
              <p:nvPr/>
            </p:nvSpPr>
            <p:spPr>
              <a:xfrm>
                <a:off x="4048707" y="2276897"/>
                <a:ext cx="691216" cy="253916"/>
              </a:xfrm>
              <a:prstGeom prst="rect">
                <a:avLst/>
              </a:prstGeom>
              <a:noFill/>
            </p:spPr>
            <p:txBody>
              <a:bodyPr wrap="none" rtlCol="0">
                <a:spAutoFit/>
              </a:bodyPr>
              <a:lstStyle/>
              <a:p>
                <a:r>
                  <a:rPr lang="en-US" altLang="zh-CN" sz="1050" dirty="0">
                    <a:latin typeface="Times New Roman" panose="02020603050405020304" pitchFamily="18" charset="0"/>
                    <a:cs typeface="Times New Roman" panose="02020603050405020304" pitchFamily="18" charset="0"/>
                  </a:rPr>
                  <a:t>Predicted</a:t>
                </a:r>
                <a:endParaRPr lang="zh-CN" altLang="en-US" sz="1050" dirty="0">
                  <a:latin typeface="Times New Roman" panose="02020603050405020304" pitchFamily="18" charset="0"/>
                  <a:cs typeface="Times New Roman" panose="02020603050405020304" pitchFamily="18" charset="0"/>
                </a:endParaRPr>
              </a:p>
            </p:txBody>
          </p:sp>
          <p:sp>
            <p:nvSpPr>
              <p:cNvPr id="7" name="文本框 6">
                <a:extLst>
                  <a:ext uri="{FF2B5EF4-FFF2-40B4-BE49-F238E27FC236}">
                    <a16:creationId xmlns:a16="http://schemas.microsoft.com/office/drawing/2014/main" id="{D3715AF8-884E-4D8A-9D22-F8EF82E7B7DD}"/>
                  </a:ext>
                </a:extLst>
              </p:cNvPr>
              <p:cNvSpPr txBox="1"/>
              <p:nvPr/>
            </p:nvSpPr>
            <p:spPr>
              <a:xfrm>
                <a:off x="4051182" y="2573382"/>
                <a:ext cx="1447143" cy="282707"/>
              </a:xfrm>
              <a:prstGeom prst="rect">
                <a:avLst/>
              </a:prstGeom>
              <a:noFill/>
            </p:spPr>
            <p:txBody>
              <a:bodyPr wrap="square" rtlCol="0">
                <a:spAutoFit/>
              </a:bodyPr>
              <a:lstStyle/>
              <a:p>
                <a:r>
                  <a:rPr lang="en-US" altLang="zh-CN" sz="700" dirty="0">
                    <a:latin typeface="Times New Roman" panose="02020603050405020304" pitchFamily="18" charset="0"/>
                    <a:cs typeface="Times New Roman" panose="02020603050405020304" pitchFamily="18" charset="0"/>
                  </a:rPr>
                  <a:t>Ground Truth</a:t>
                </a:r>
                <a:endParaRPr lang="zh-CN" altLang="en-US" sz="700" dirty="0">
                  <a:latin typeface="Times New Roman" panose="02020603050405020304" pitchFamily="18" charset="0"/>
                  <a:cs typeface="Times New Roman" panose="02020603050405020304" pitchFamily="18" charset="0"/>
                </a:endParaRPr>
              </a:p>
            </p:txBody>
          </p:sp>
          <p:sp>
            <p:nvSpPr>
              <p:cNvPr id="8" name="文本框 7">
                <a:extLst>
                  <a:ext uri="{FF2B5EF4-FFF2-40B4-BE49-F238E27FC236}">
                    <a16:creationId xmlns:a16="http://schemas.microsoft.com/office/drawing/2014/main" id="{000D7B50-85DF-C46B-017B-609B7ACF8724}"/>
                  </a:ext>
                </a:extLst>
              </p:cNvPr>
              <p:cNvSpPr txBox="1"/>
              <p:nvPr/>
            </p:nvSpPr>
            <p:spPr>
              <a:xfrm>
                <a:off x="8874140" y="2276897"/>
                <a:ext cx="691216" cy="253916"/>
              </a:xfrm>
              <a:prstGeom prst="rect">
                <a:avLst/>
              </a:prstGeom>
              <a:noFill/>
            </p:spPr>
            <p:txBody>
              <a:bodyPr wrap="none" rtlCol="0">
                <a:spAutoFit/>
              </a:bodyPr>
              <a:lstStyle/>
              <a:p>
                <a:r>
                  <a:rPr lang="en-US" altLang="zh-CN" sz="1050" dirty="0">
                    <a:latin typeface="Times New Roman" panose="02020603050405020304" pitchFamily="18" charset="0"/>
                    <a:cs typeface="Times New Roman" panose="02020603050405020304" pitchFamily="18" charset="0"/>
                  </a:rPr>
                  <a:t>Predicted</a:t>
                </a:r>
                <a:endParaRPr lang="zh-CN" altLang="en-US" sz="1050" dirty="0">
                  <a:latin typeface="Times New Roman" panose="02020603050405020304" pitchFamily="18" charset="0"/>
                  <a:cs typeface="Times New Roman" panose="02020603050405020304" pitchFamily="18" charset="0"/>
                </a:endParaRPr>
              </a:p>
            </p:txBody>
          </p:sp>
          <p:sp>
            <p:nvSpPr>
              <p:cNvPr id="9" name="文本框 8">
                <a:extLst>
                  <a:ext uri="{FF2B5EF4-FFF2-40B4-BE49-F238E27FC236}">
                    <a16:creationId xmlns:a16="http://schemas.microsoft.com/office/drawing/2014/main" id="{E033ABC7-F522-D618-4DD3-BE09D8DF8773}"/>
                  </a:ext>
                </a:extLst>
              </p:cNvPr>
              <p:cNvSpPr txBox="1"/>
              <p:nvPr/>
            </p:nvSpPr>
            <p:spPr>
              <a:xfrm>
                <a:off x="8876616" y="2573382"/>
                <a:ext cx="1447143" cy="282707"/>
              </a:xfrm>
              <a:prstGeom prst="rect">
                <a:avLst/>
              </a:prstGeom>
              <a:noFill/>
            </p:spPr>
            <p:txBody>
              <a:bodyPr wrap="square" rtlCol="0">
                <a:spAutoFit/>
              </a:bodyPr>
              <a:lstStyle/>
              <a:p>
                <a:r>
                  <a:rPr lang="en-US" altLang="zh-CN" sz="700" dirty="0">
                    <a:latin typeface="Times New Roman" panose="02020603050405020304" pitchFamily="18" charset="0"/>
                    <a:cs typeface="Times New Roman" panose="02020603050405020304" pitchFamily="18" charset="0"/>
                  </a:rPr>
                  <a:t>Ground Truth</a:t>
                </a:r>
                <a:endParaRPr lang="zh-CN" altLang="en-US" sz="700" dirty="0">
                  <a:latin typeface="Times New Roman" panose="02020603050405020304" pitchFamily="18" charset="0"/>
                  <a:cs typeface="Times New Roman" panose="02020603050405020304" pitchFamily="18" charset="0"/>
                </a:endParaRPr>
              </a:p>
            </p:txBody>
          </p:sp>
          <p:sp>
            <p:nvSpPr>
              <p:cNvPr id="10" name="文本框 9">
                <a:extLst>
                  <a:ext uri="{FF2B5EF4-FFF2-40B4-BE49-F238E27FC236}">
                    <a16:creationId xmlns:a16="http://schemas.microsoft.com/office/drawing/2014/main" id="{65A3C8A3-B343-CA59-0181-8082B48CC40E}"/>
                  </a:ext>
                </a:extLst>
              </p:cNvPr>
              <p:cNvSpPr txBox="1"/>
              <p:nvPr/>
            </p:nvSpPr>
            <p:spPr>
              <a:xfrm rot="10800000">
                <a:off x="115789" y="2585636"/>
                <a:ext cx="565414" cy="1686727"/>
              </a:xfrm>
              <a:prstGeom prst="rect">
                <a:avLst/>
              </a:prstGeom>
              <a:noFill/>
            </p:spPr>
            <p:txBody>
              <a:bodyPr vert="eaVert" wrap="none" rtlCol="0">
                <a:spAutoFit/>
              </a:bodyPr>
              <a:lstStyle/>
              <a:p>
                <a:r>
                  <a:rPr lang="en-US" altLang="zh-CN" sz="1400" dirty="0"/>
                  <a:t>Voltage CCT/s</a:t>
                </a:r>
                <a:endParaRPr lang="zh-CN" altLang="en-US" sz="1400" dirty="0"/>
              </a:p>
            </p:txBody>
          </p:sp>
          <p:sp>
            <p:nvSpPr>
              <p:cNvPr id="15" name="文本框 14">
                <a:extLst>
                  <a:ext uri="{FF2B5EF4-FFF2-40B4-BE49-F238E27FC236}">
                    <a16:creationId xmlns:a16="http://schemas.microsoft.com/office/drawing/2014/main" id="{D027D4DB-94CB-25CC-7114-99639E9ED362}"/>
                  </a:ext>
                </a:extLst>
              </p:cNvPr>
              <p:cNvSpPr txBox="1"/>
              <p:nvPr/>
            </p:nvSpPr>
            <p:spPr>
              <a:xfrm rot="10800000">
                <a:off x="5011058" y="1670562"/>
                <a:ext cx="565414" cy="2843018"/>
              </a:xfrm>
              <a:prstGeom prst="rect">
                <a:avLst/>
              </a:prstGeom>
              <a:noFill/>
            </p:spPr>
            <p:txBody>
              <a:bodyPr vert="eaVert" wrap="square" rtlCol="0">
                <a:spAutoFit/>
              </a:bodyPr>
              <a:lstStyle/>
              <a:p>
                <a:r>
                  <a:rPr lang="en-US" altLang="zh-CN" sz="1400" dirty="0">
                    <a:effectLst/>
                  </a:rPr>
                  <a:t>Power Angle </a:t>
                </a:r>
                <a:r>
                  <a:rPr lang="en-US" altLang="zh-CN" sz="1400" dirty="0"/>
                  <a:t>CCT/s</a:t>
                </a:r>
                <a:endParaRPr lang="zh-CN" altLang="en-US" sz="1400" dirty="0"/>
              </a:p>
            </p:txBody>
          </p:sp>
        </p:grpSp>
      </p:grpSp>
      <p:pic>
        <p:nvPicPr>
          <p:cNvPr id="3" name="图片 2">
            <a:extLst>
              <a:ext uri="{FF2B5EF4-FFF2-40B4-BE49-F238E27FC236}">
                <a16:creationId xmlns:a16="http://schemas.microsoft.com/office/drawing/2014/main" id="{20C9EB6B-F242-276B-50E3-F9F255BE1765}"/>
              </a:ext>
            </a:extLst>
          </p:cNvPr>
          <p:cNvPicPr>
            <a:picLocks noChangeAspect="1"/>
          </p:cNvPicPr>
          <p:nvPr/>
        </p:nvPicPr>
        <p:blipFill>
          <a:blip r:embed="rId4"/>
          <a:stretch>
            <a:fillRect/>
          </a:stretch>
        </p:blipFill>
        <p:spPr>
          <a:xfrm>
            <a:off x="977047" y="3370867"/>
            <a:ext cx="5374193" cy="2736401"/>
          </a:xfrm>
          <a:prstGeom prst="rect">
            <a:avLst/>
          </a:prstGeom>
        </p:spPr>
      </p:pic>
      <p:pic>
        <p:nvPicPr>
          <p:cNvPr id="5" name="图片 4">
            <a:extLst>
              <a:ext uri="{FF2B5EF4-FFF2-40B4-BE49-F238E27FC236}">
                <a16:creationId xmlns:a16="http://schemas.microsoft.com/office/drawing/2014/main" id="{9AA7F1EC-4F59-82DE-E529-32DC9A3221ED}"/>
              </a:ext>
            </a:extLst>
          </p:cNvPr>
          <p:cNvPicPr>
            <a:picLocks noChangeAspect="1"/>
          </p:cNvPicPr>
          <p:nvPr/>
        </p:nvPicPr>
        <p:blipFill>
          <a:blip r:embed="rId5"/>
          <a:stretch>
            <a:fillRect/>
          </a:stretch>
        </p:blipFill>
        <p:spPr>
          <a:xfrm>
            <a:off x="6999378" y="2116325"/>
            <a:ext cx="5192622" cy="3244028"/>
          </a:xfrm>
          <a:prstGeom prst="rect">
            <a:avLst/>
          </a:prstGeom>
        </p:spPr>
      </p:pic>
      <p:sp>
        <p:nvSpPr>
          <p:cNvPr id="11" name="标题 1">
            <a:extLst>
              <a:ext uri="{FF2B5EF4-FFF2-40B4-BE49-F238E27FC236}">
                <a16:creationId xmlns:a16="http://schemas.microsoft.com/office/drawing/2014/main" id="{A71D98AA-6CC9-D1BD-41CE-146407120C45}"/>
              </a:ext>
            </a:extLst>
          </p:cNvPr>
          <p:cNvSpPr>
            <a:spLocks noGrp="1"/>
          </p:cNvSpPr>
          <p:nvPr>
            <p:ph type="title"/>
          </p:nvPr>
        </p:nvSpPr>
        <p:spPr>
          <a:xfrm>
            <a:off x="221342" y="-290057"/>
            <a:ext cx="10515600" cy="1325563"/>
          </a:xfrm>
        </p:spPr>
        <p:txBody>
          <a:bodyPr>
            <a:normAutofit/>
          </a:bodyPr>
          <a:lstStyle/>
          <a:p>
            <a:r>
              <a:rPr lang="en-US" altLang="zh-CN" sz="4000" dirty="0">
                <a:latin typeface="Times New Roman" panose="02020603050405020304" pitchFamily="18" charset="0"/>
                <a:cs typeface="Times New Roman" panose="02020603050405020304" pitchFamily="18" charset="0"/>
              </a:rPr>
              <a:t>CCT prediction result</a:t>
            </a:r>
            <a:endParaRPr lang="zh-CN" altLang="en-US" sz="4000" dirty="0">
              <a:latin typeface="Times New Roman" panose="02020603050405020304" pitchFamily="18" charset="0"/>
              <a:cs typeface="Times New Roman" panose="02020603050405020304" pitchFamily="18" charset="0"/>
            </a:endParaRPr>
          </a:p>
        </p:txBody>
      </p:sp>
      <p:sp>
        <p:nvSpPr>
          <p:cNvPr id="12" name="Rectangle 1">
            <a:extLst>
              <a:ext uri="{FF2B5EF4-FFF2-40B4-BE49-F238E27FC236}">
                <a16:creationId xmlns:a16="http://schemas.microsoft.com/office/drawing/2014/main" id="{FA99B3CA-E7F6-FEB1-1F1F-D46D7DB6CB54}"/>
              </a:ext>
            </a:extLst>
          </p:cNvPr>
          <p:cNvSpPr>
            <a:spLocks noChangeArrowheads="1"/>
          </p:cNvSpPr>
          <p:nvPr/>
        </p:nvSpPr>
        <p:spPr bwMode="auto">
          <a:xfrm>
            <a:off x="6997332" y="732853"/>
            <a:ext cx="5192622"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Case Study: </a:t>
            </a:r>
            <a:endParaRPr kumimoji="0" lang="en-US" altLang="zh-CN"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Assessing System Stability Using Predicted CCT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13" name="文本框 12">
            <a:extLst>
              <a:ext uri="{FF2B5EF4-FFF2-40B4-BE49-F238E27FC236}">
                <a16:creationId xmlns:a16="http://schemas.microsoft.com/office/drawing/2014/main" id="{B219CD22-E754-9814-9949-FCD0F9B17FF9}"/>
              </a:ext>
            </a:extLst>
          </p:cNvPr>
          <p:cNvSpPr txBox="1"/>
          <p:nvPr/>
        </p:nvSpPr>
        <p:spPr>
          <a:xfrm>
            <a:off x="7813934" y="1369410"/>
            <a:ext cx="3628571" cy="646331"/>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CCT </a:t>
            </a:r>
            <a:r>
              <a:rPr lang="zh-CN" altLang="en-US" dirty="0">
                <a:latin typeface="Times New Roman" panose="02020603050405020304" pitchFamily="18" charset="0"/>
                <a:cs typeface="Times New Roman" panose="02020603050405020304" pitchFamily="18" charset="0"/>
              </a:rPr>
              <a:t>≥</a:t>
            </a:r>
            <a:r>
              <a:rPr lang="en-US" altLang="zh-CN" dirty="0">
                <a:latin typeface="Times New Roman" panose="02020603050405020304" pitchFamily="18" charset="0"/>
                <a:cs typeface="Times New Roman" panose="02020603050405020304" pitchFamily="18" charset="0"/>
              </a:rPr>
              <a:t> Failure duration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 Stable</a:t>
            </a:r>
          </a:p>
          <a:p>
            <a:r>
              <a:rPr lang="en-US" altLang="zh-CN" dirty="0">
                <a:latin typeface="Times New Roman" panose="02020603050405020304" pitchFamily="18" charset="0"/>
                <a:cs typeface="Times New Roman" panose="02020603050405020304" pitchFamily="18" charset="0"/>
                <a:sym typeface="Wingdings" panose="05000000000000000000" pitchFamily="2" charset="2"/>
              </a:rPr>
              <a:t>CCT</a:t>
            </a:r>
            <a:r>
              <a:rPr lang="zh-CN" altLang="en-US"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Failure duration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Unstable</a:t>
            </a:r>
            <a:endParaRPr lang="zh-CN" altLang="en-US" dirty="0">
              <a:latin typeface="Times New Roman" panose="02020603050405020304" pitchFamily="18" charset="0"/>
              <a:cs typeface="Times New Roman" panose="02020603050405020304" pitchFamily="18" charset="0"/>
            </a:endParaRPr>
          </a:p>
        </p:txBody>
      </p:sp>
      <p:sp>
        <p:nvSpPr>
          <p:cNvPr id="16" name="文本框 15">
            <a:extLst>
              <a:ext uri="{FF2B5EF4-FFF2-40B4-BE49-F238E27FC236}">
                <a16:creationId xmlns:a16="http://schemas.microsoft.com/office/drawing/2014/main" id="{BE2F01D9-A632-2741-4025-F5B1F524DDFF}"/>
              </a:ext>
            </a:extLst>
          </p:cNvPr>
          <p:cNvSpPr txBox="1"/>
          <p:nvPr/>
        </p:nvSpPr>
        <p:spPr>
          <a:xfrm>
            <a:off x="7655082" y="5460937"/>
            <a:ext cx="4411785" cy="646331"/>
          </a:xfrm>
          <a:prstGeom prst="rect">
            <a:avLst/>
          </a:prstGeom>
          <a:noFill/>
        </p:spPr>
        <p:txBody>
          <a:bodyPr wrap="none" rtlCol="0">
            <a:spAutoFit/>
          </a:bodyPr>
          <a:lstStyle/>
          <a:p>
            <a:pPr algn="ctr"/>
            <a:r>
              <a:rPr lang="en-US" altLang="zh-CN" dirty="0"/>
              <a:t>Prediction on </a:t>
            </a:r>
            <a:r>
              <a:rPr lang="en-US" altLang="zh-CN" dirty="0" err="1"/>
              <a:t>Voltage+Power</a:t>
            </a:r>
            <a:r>
              <a:rPr lang="en-US" altLang="zh-CN" dirty="0"/>
              <a:t> angle CCT</a:t>
            </a:r>
            <a:r>
              <a:rPr lang="zh-CN" altLang="en-US" dirty="0"/>
              <a:t>：</a:t>
            </a:r>
            <a:endParaRPr lang="en-US" altLang="zh-CN" dirty="0"/>
          </a:p>
          <a:p>
            <a:pPr algn="ctr"/>
            <a:r>
              <a:rPr lang="en-US" altLang="zh-CN" dirty="0"/>
              <a:t>97.36% Accuracy </a:t>
            </a:r>
            <a:endParaRPr lang="zh-CN" altLang="en-US" dirty="0"/>
          </a:p>
        </p:txBody>
      </p:sp>
      <p:sp>
        <p:nvSpPr>
          <p:cNvPr id="22" name="文本框 21">
            <a:extLst>
              <a:ext uri="{FF2B5EF4-FFF2-40B4-BE49-F238E27FC236}">
                <a16:creationId xmlns:a16="http://schemas.microsoft.com/office/drawing/2014/main" id="{7989B3D0-E2A7-3CD9-3922-AC03310CB1FE}"/>
              </a:ext>
            </a:extLst>
          </p:cNvPr>
          <p:cNvSpPr txBox="1"/>
          <p:nvPr/>
        </p:nvSpPr>
        <p:spPr>
          <a:xfrm>
            <a:off x="551839" y="6230295"/>
            <a:ext cx="10892219" cy="646331"/>
          </a:xfrm>
          <a:prstGeom prst="rect">
            <a:avLst/>
          </a:prstGeom>
          <a:noFill/>
        </p:spPr>
        <p:txBody>
          <a:bodyPr wrap="square">
            <a:spAutoFit/>
          </a:bodyPr>
          <a:lstStyle/>
          <a:p>
            <a:r>
              <a:rPr lang="en-US" altLang="zh-CN" b="1" dirty="0">
                <a:latin typeface="Arial" panose="020B0604020202020204" pitchFamily="34" charset="0"/>
              </a:rPr>
              <a:t>Experiment Result: · </a:t>
            </a:r>
            <a:r>
              <a:rPr lang="en-US" altLang="zh-CN" b="1" dirty="0">
                <a:latin typeface="Arial" panose="020B0604020202020204" pitchFamily="34" charset="0"/>
                <a:cs typeface="Arial" panose="020B0604020202020204" pitchFamily="34" charset="0"/>
              </a:rPr>
              <a:t>Proposed Model Accurately Predicts Critical Clearing Time (CCT) </a:t>
            </a:r>
          </a:p>
          <a:p>
            <a:r>
              <a:rPr lang="en-US" altLang="zh-CN" b="1" dirty="0">
                <a:latin typeface="Arial" panose="020B0604020202020204" pitchFamily="34" charset="0"/>
                <a:cs typeface="Arial" panose="020B0604020202020204" pitchFamily="34" charset="0"/>
              </a:rPr>
              <a:t>                                  · CCT Prediction can also be Used for </a:t>
            </a:r>
            <a:r>
              <a:rPr lang="en-US" altLang="zh-CN" b="1" dirty="0">
                <a:solidFill>
                  <a:srgbClr val="FF0000"/>
                </a:solidFill>
                <a:latin typeface="Arial" panose="020B0604020202020204" pitchFamily="34" charset="0"/>
                <a:cs typeface="Arial" panose="020B0604020202020204" pitchFamily="34" charset="0"/>
              </a:rPr>
              <a:t>Power System Stability Assessment</a:t>
            </a:r>
            <a:endParaRPr lang="en-US" altLang="zh-CN" dirty="0">
              <a:solidFill>
                <a:srgbClr val="FF0000"/>
              </a:solidFill>
              <a:latin typeface="Arial" panose="020B0604020202020204" pitchFamily="34" charset="0"/>
              <a:cs typeface="Arial" panose="020B0604020202020204" pitchFamily="34" charset="0"/>
            </a:endParaRPr>
          </a:p>
        </p:txBody>
      </p:sp>
      <p:cxnSp>
        <p:nvCxnSpPr>
          <p:cNvPr id="24" name="直接连接符 23">
            <a:extLst>
              <a:ext uri="{FF2B5EF4-FFF2-40B4-BE49-F238E27FC236}">
                <a16:creationId xmlns:a16="http://schemas.microsoft.com/office/drawing/2014/main" id="{A88D1A38-ACA1-C8F7-8876-A4ABB13EE033}"/>
              </a:ext>
            </a:extLst>
          </p:cNvPr>
          <p:cNvCxnSpPr>
            <a:cxnSpLocks/>
          </p:cNvCxnSpPr>
          <p:nvPr/>
        </p:nvCxnSpPr>
        <p:spPr>
          <a:xfrm>
            <a:off x="0" y="6263547"/>
            <a:ext cx="12192000" cy="0"/>
          </a:xfrm>
          <a:prstGeom prst="line">
            <a:avLst/>
          </a:prstGeom>
          <a:ln w="31750" cmpd="sng">
            <a:solidFill>
              <a:schemeClr val="bg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25" name="图片 24">
            <a:extLst>
              <a:ext uri="{FF2B5EF4-FFF2-40B4-BE49-F238E27FC236}">
                <a16:creationId xmlns:a16="http://schemas.microsoft.com/office/drawing/2014/main" id="{27320EEE-9556-28F3-EF37-82B4AF09C164}"/>
              </a:ext>
            </a:extLst>
          </p:cNvPr>
          <p:cNvPicPr>
            <a:picLocks noChangeAspect="1"/>
          </p:cNvPicPr>
          <p:nvPr/>
        </p:nvPicPr>
        <p:blipFill>
          <a:blip r:embed="rId6"/>
          <a:srcRect l="21955" t="19874" r="21895" b="21002"/>
          <a:stretch/>
        </p:blipFill>
        <p:spPr>
          <a:xfrm>
            <a:off x="41566" y="6294393"/>
            <a:ext cx="526276" cy="554135"/>
          </a:xfrm>
          <a:prstGeom prst="rect">
            <a:avLst/>
          </a:prstGeom>
        </p:spPr>
      </p:pic>
      <p:sp>
        <p:nvSpPr>
          <p:cNvPr id="26" name="文本框 25">
            <a:extLst>
              <a:ext uri="{FF2B5EF4-FFF2-40B4-BE49-F238E27FC236}">
                <a16:creationId xmlns:a16="http://schemas.microsoft.com/office/drawing/2014/main" id="{456A5861-7985-D962-A123-1349A7495472}"/>
              </a:ext>
            </a:extLst>
          </p:cNvPr>
          <p:cNvSpPr txBox="1"/>
          <p:nvPr/>
        </p:nvSpPr>
        <p:spPr>
          <a:xfrm>
            <a:off x="11730444" y="6481354"/>
            <a:ext cx="415498"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10</a:t>
            </a:r>
            <a:endParaRPr lang="zh-CN" altLang="en-US" b="1"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342025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E38CF7-B30B-8EF0-8571-45448164E24B}"/>
              </a:ext>
            </a:extLst>
          </p:cNvPr>
          <p:cNvSpPr>
            <a:spLocks noGrp="1"/>
          </p:cNvSpPr>
          <p:nvPr>
            <p:ph type="title"/>
          </p:nvPr>
        </p:nvSpPr>
        <p:spPr>
          <a:xfrm>
            <a:off x="1145729" y="1507008"/>
            <a:ext cx="6434157" cy="1730967"/>
          </a:xfrm>
        </p:spPr>
        <p:txBody>
          <a:bodyPr>
            <a:normAutofit/>
          </a:bodyPr>
          <a:lstStyle/>
          <a:p>
            <a:r>
              <a:rPr lang="en-US" altLang="zh-CN" sz="6000" dirty="0">
                <a:latin typeface="Times New Roman" panose="02020603050405020304" pitchFamily="18" charset="0"/>
                <a:cs typeface="Times New Roman" panose="02020603050405020304" pitchFamily="18" charset="0"/>
              </a:rPr>
              <a:t>3. Research Plan</a:t>
            </a:r>
            <a:endParaRPr lang="zh-CN" altLang="en-US" sz="6000" dirty="0">
              <a:latin typeface="Times New Roman" panose="02020603050405020304" pitchFamily="18" charset="0"/>
              <a:cs typeface="Times New Roman" panose="02020603050405020304" pitchFamily="18" charset="0"/>
            </a:endParaRPr>
          </a:p>
        </p:txBody>
      </p:sp>
      <p:sp>
        <p:nvSpPr>
          <p:cNvPr id="3" name="副标题 2">
            <a:extLst>
              <a:ext uri="{FF2B5EF4-FFF2-40B4-BE49-F238E27FC236}">
                <a16:creationId xmlns:a16="http://schemas.microsoft.com/office/drawing/2014/main" id="{211BB44D-F18A-71A6-A254-3CE84997B00F}"/>
              </a:ext>
            </a:extLst>
          </p:cNvPr>
          <p:cNvSpPr txBox="1">
            <a:spLocks/>
          </p:cNvSpPr>
          <p:nvPr/>
        </p:nvSpPr>
        <p:spPr>
          <a:xfrm>
            <a:off x="2095731" y="2888841"/>
            <a:ext cx="9144000"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3200" i="1" dirty="0">
                <a:latin typeface="Times New Roman" panose="02020603050405020304" pitchFamily="18" charset="0"/>
                <a:cs typeface="Times New Roman" panose="02020603050405020304" pitchFamily="18" charset="0"/>
              </a:rPr>
              <a:t>Microgrid Power Control &amp; Renewable Energy Generation Forecasting  </a:t>
            </a:r>
            <a:endParaRPr lang="zh-CN" altLang="en-US" sz="3600" i="1" dirty="0">
              <a:latin typeface="Times New Roman" panose="02020603050405020304" pitchFamily="18" charset="0"/>
              <a:cs typeface="Times New Roman" panose="02020603050405020304" pitchFamily="18" charset="0"/>
            </a:endParaRPr>
          </a:p>
        </p:txBody>
      </p:sp>
      <p:sp>
        <p:nvSpPr>
          <p:cNvPr id="5" name="文本框 4">
            <a:extLst>
              <a:ext uri="{FF2B5EF4-FFF2-40B4-BE49-F238E27FC236}">
                <a16:creationId xmlns:a16="http://schemas.microsoft.com/office/drawing/2014/main" id="{2A1E41D3-EAED-BC97-C56B-68C6C4588C9A}"/>
              </a:ext>
            </a:extLst>
          </p:cNvPr>
          <p:cNvSpPr txBox="1"/>
          <p:nvPr/>
        </p:nvSpPr>
        <p:spPr>
          <a:xfrm>
            <a:off x="11730444" y="6481354"/>
            <a:ext cx="402739"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11</a:t>
            </a:r>
            <a:endParaRPr lang="zh-CN" altLang="en-US" b="1"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889962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387BFB36-2C23-7EEB-AE15-435050B9BE54}"/>
              </a:ext>
            </a:extLst>
          </p:cNvPr>
          <p:cNvSpPr/>
          <p:nvPr/>
        </p:nvSpPr>
        <p:spPr>
          <a:xfrm>
            <a:off x="0" y="6275551"/>
            <a:ext cx="12192000" cy="621620"/>
          </a:xfrm>
          <a:prstGeom prst="rect">
            <a:avLst/>
          </a:prstGeom>
          <a:solidFill>
            <a:srgbClr val="7DFFFC">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030" name="Picture 6" descr="Major Technologies for Smart Grid Implementation - Power Systems">
            <a:extLst>
              <a:ext uri="{FF2B5EF4-FFF2-40B4-BE49-F238E27FC236}">
                <a16:creationId xmlns:a16="http://schemas.microsoft.com/office/drawing/2014/main" id="{9B6A36C5-E48C-EBBD-AFF8-45BF472C8C8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388"/>
          <a:stretch/>
        </p:blipFill>
        <p:spPr bwMode="auto">
          <a:xfrm>
            <a:off x="632207" y="978682"/>
            <a:ext cx="2908247" cy="1568241"/>
          </a:xfrm>
          <a:prstGeom prst="rect">
            <a:avLst/>
          </a:prstGeom>
          <a:noFill/>
          <a:extLst>
            <a:ext uri="{909E8E84-426E-40DD-AFC4-6F175D3DCCD1}">
              <a14:hiddenFill xmlns:a14="http://schemas.microsoft.com/office/drawing/2010/main">
                <a:solidFill>
                  <a:srgbClr val="FFFFFF"/>
                </a:solidFill>
              </a14:hiddenFill>
            </a:ext>
          </a:extLst>
        </p:spPr>
      </p:pic>
      <p:sp>
        <p:nvSpPr>
          <p:cNvPr id="8" name="AutoShape 8" descr="Team Stainless Website - Goal 7: Affordable and clean energy">
            <a:extLst>
              <a:ext uri="{FF2B5EF4-FFF2-40B4-BE49-F238E27FC236}">
                <a16:creationId xmlns:a16="http://schemas.microsoft.com/office/drawing/2014/main" id="{93B982CA-6C13-3126-21F3-D46F0883F901}"/>
              </a:ext>
            </a:extLst>
          </p:cNvPr>
          <p:cNvSpPr>
            <a:spLocks noChangeAspect="1" noChangeArrowheads="1"/>
          </p:cNvSpPr>
          <p:nvPr/>
        </p:nvSpPr>
        <p:spPr bwMode="auto">
          <a:xfrm>
            <a:off x="5976423" y="3169415"/>
            <a:ext cx="309150" cy="27568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0881" tIns="30440" rIns="60881" bIns="30440" numCol="1" anchor="t" anchorCtr="0" compatLnSpc="1">
            <a:prstTxWarp prst="textNoShape">
              <a:avLst/>
            </a:prstTxWarp>
          </a:bodyPr>
          <a:lstStyle/>
          <a:p>
            <a:endParaRPr lang="zh-CN" altLang="en-US" sz="1198"/>
          </a:p>
        </p:txBody>
      </p:sp>
      <p:sp>
        <p:nvSpPr>
          <p:cNvPr id="9" name="AutoShape 10" descr="Team Stainless Website - Goal 7: Affordable and clean energy">
            <a:extLst>
              <a:ext uri="{FF2B5EF4-FFF2-40B4-BE49-F238E27FC236}">
                <a16:creationId xmlns:a16="http://schemas.microsoft.com/office/drawing/2014/main" id="{F4981C8E-94A3-206C-7009-90E1300588E8}"/>
              </a:ext>
            </a:extLst>
          </p:cNvPr>
          <p:cNvSpPr>
            <a:spLocks noChangeAspect="1" noChangeArrowheads="1"/>
          </p:cNvSpPr>
          <p:nvPr/>
        </p:nvSpPr>
        <p:spPr bwMode="auto">
          <a:xfrm>
            <a:off x="6130998" y="3307258"/>
            <a:ext cx="309150" cy="27568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0881" tIns="30440" rIns="60881" bIns="30440" numCol="1" anchor="t" anchorCtr="0" compatLnSpc="1">
            <a:prstTxWarp prst="textNoShape">
              <a:avLst/>
            </a:prstTxWarp>
          </a:bodyPr>
          <a:lstStyle/>
          <a:p>
            <a:endParaRPr lang="zh-CN" altLang="en-US" sz="1198"/>
          </a:p>
        </p:txBody>
      </p:sp>
      <p:pic>
        <p:nvPicPr>
          <p:cNvPr id="11" name="图片 10">
            <a:extLst>
              <a:ext uri="{FF2B5EF4-FFF2-40B4-BE49-F238E27FC236}">
                <a16:creationId xmlns:a16="http://schemas.microsoft.com/office/drawing/2014/main" id="{C79BAEFA-C33B-7EEF-B087-984B62A90C2D}"/>
              </a:ext>
            </a:extLst>
          </p:cNvPr>
          <p:cNvPicPr>
            <a:picLocks noChangeAspect="1"/>
          </p:cNvPicPr>
          <p:nvPr/>
        </p:nvPicPr>
        <p:blipFill>
          <a:blip r:embed="rId4"/>
          <a:srcRect r="42174"/>
          <a:stretch/>
        </p:blipFill>
        <p:spPr>
          <a:xfrm>
            <a:off x="8479425" y="1653059"/>
            <a:ext cx="3188160" cy="2474547"/>
          </a:xfrm>
          <a:prstGeom prst="rect">
            <a:avLst/>
          </a:prstGeom>
        </p:spPr>
      </p:pic>
      <p:pic>
        <p:nvPicPr>
          <p:cNvPr id="1036" name="Picture 12" descr="Difference between Artificial intelligence and Machine learning - Javatpoint">
            <a:extLst>
              <a:ext uri="{FF2B5EF4-FFF2-40B4-BE49-F238E27FC236}">
                <a16:creationId xmlns:a16="http://schemas.microsoft.com/office/drawing/2014/main" id="{F03B0426-4720-8F37-7966-647096E0290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1819" y="2946637"/>
            <a:ext cx="2884696" cy="1867944"/>
          </a:xfrm>
          <a:prstGeom prst="rect">
            <a:avLst/>
          </a:prstGeom>
          <a:noFill/>
          <a:extLst>
            <a:ext uri="{909E8E84-426E-40DD-AFC4-6F175D3DCCD1}">
              <a14:hiddenFill xmlns:a14="http://schemas.microsoft.com/office/drawing/2010/main">
                <a:solidFill>
                  <a:srgbClr val="FFFFFF"/>
                </a:solidFill>
              </a14:hiddenFill>
            </a:ext>
          </a:extLst>
        </p:spPr>
      </p:pic>
      <p:pic>
        <p:nvPicPr>
          <p:cNvPr id="13" name="图片 12">
            <a:extLst>
              <a:ext uri="{FF2B5EF4-FFF2-40B4-BE49-F238E27FC236}">
                <a16:creationId xmlns:a16="http://schemas.microsoft.com/office/drawing/2014/main" id="{44B2BDC5-B9B3-4A2C-9D44-51227AF7469F}"/>
              </a:ext>
            </a:extLst>
          </p:cNvPr>
          <p:cNvPicPr>
            <a:picLocks noChangeAspect="1"/>
          </p:cNvPicPr>
          <p:nvPr/>
        </p:nvPicPr>
        <p:blipFill>
          <a:blip r:embed="rId6">
            <a:extLst>
              <a:ext uri="{BEBA8EAE-BF5A-486C-A8C5-ECC9F3942E4B}">
                <a14:imgProps xmlns:a14="http://schemas.microsoft.com/office/drawing/2010/main">
                  <a14:imgLayer r:embed="rId7">
                    <a14:imgEffect>
                      <a14:colorTemperature colorTemp="6200"/>
                    </a14:imgEffect>
                  </a14:imgLayer>
                </a14:imgProps>
              </a:ext>
            </a:extLst>
          </a:blip>
          <a:stretch>
            <a:fillRect/>
          </a:stretch>
        </p:blipFill>
        <p:spPr>
          <a:xfrm>
            <a:off x="4660706" y="499297"/>
            <a:ext cx="2774936" cy="2474547"/>
          </a:xfrm>
          <a:prstGeom prst="rect">
            <a:avLst/>
          </a:prstGeom>
        </p:spPr>
      </p:pic>
      <p:pic>
        <p:nvPicPr>
          <p:cNvPr id="17" name="图片 16">
            <a:extLst>
              <a:ext uri="{FF2B5EF4-FFF2-40B4-BE49-F238E27FC236}">
                <a16:creationId xmlns:a16="http://schemas.microsoft.com/office/drawing/2014/main" id="{15DEB9F8-93C9-843D-4355-8FCC8432F432}"/>
              </a:ext>
            </a:extLst>
          </p:cNvPr>
          <p:cNvPicPr>
            <a:picLocks noChangeAspect="1"/>
          </p:cNvPicPr>
          <p:nvPr/>
        </p:nvPicPr>
        <p:blipFill>
          <a:blip r:embed="rId8">
            <a:extLst>
              <a:ext uri="{BEBA8EAE-BF5A-486C-A8C5-ECC9F3942E4B}">
                <a14:imgProps xmlns:a14="http://schemas.microsoft.com/office/drawing/2010/main">
                  <a14:imgLayer r:embed="rId9">
                    <a14:imgEffect>
                      <a14:colorTemperature colorTemp="6100"/>
                    </a14:imgEffect>
                  </a14:imgLayer>
                </a14:imgProps>
              </a:ext>
            </a:extLst>
          </a:blip>
          <a:stretch>
            <a:fillRect/>
          </a:stretch>
        </p:blipFill>
        <p:spPr>
          <a:xfrm>
            <a:off x="4660708" y="3269664"/>
            <a:ext cx="2806360" cy="2502570"/>
          </a:xfrm>
          <a:prstGeom prst="rect">
            <a:avLst/>
          </a:prstGeom>
        </p:spPr>
      </p:pic>
      <p:sp>
        <p:nvSpPr>
          <p:cNvPr id="18" name="矩形 17">
            <a:extLst>
              <a:ext uri="{FF2B5EF4-FFF2-40B4-BE49-F238E27FC236}">
                <a16:creationId xmlns:a16="http://schemas.microsoft.com/office/drawing/2014/main" id="{E14C33E5-78B9-A05C-405A-CC8D21925807}"/>
              </a:ext>
            </a:extLst>
          </p:cNvPr>
          <p:cNvSpPr/>
          <p:nvPr/>
        </p:nvSpPr>
        <p:spPr>
          <a:xfrm>
            <a:off x="1401638" y="2427663"/>
            <a:ext cx="1245054" cy="338473"/>
          </a:xfrm>
          <a:prstGeom prst="rect">
            <a:avLst/>
          </a:prstGeom>
          <a:noFill/>
        </p:spPr>
        <p:txBody>
          <a:bodyPr wrap="none" lIns="60881" tIns="30440" rIns="60881" bIns="30440">
            <a:spAutoFit/>
          </a:bodyPr>
          <a:lstStyle/>
          <a:p>
            <a:pPr algn="ctr"/>
            <a:r>
              <a:rPr lang="en-US" altLang="zh-CN"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Digital Grid</a:t>
            </a:r>
            <a:endParaRPr lang="zh-CN" altLang="en-US"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76B20920-8C5E-0D80-8B72-F7D7F9D18677}"/>
              </a:ext>
            </a:extLst>
          </p:cNvPr>
          <p:cNvSpPr/>
          <p:nvPr/>
        </p:nvSpPr>
        <p:spPr>
          <a:xfrm>
            <a:off x="959211" y="4772477"/>
            <a:ext cx="2129912" cy="338473"/>
          </a:xfrm>
          <a:prstGeom prst="rect">
            <a:avLst/>
          </a:prstGeom>
          <a:noFill/>
        </p:spPr>
        <p:txBody>
          <a:bodyPr wrap="none" lIns="60881" tIns="30440" rIns="60881" bIns="30440">
            <a:spAutoFit/>
          </a:bodyPr>
          <a:lstStyle/>
          <a:p>
            <a:pPr algn="ctr"/>
            <a:r>
              <a:rPr lang="en-US" altLang="zh-CN"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AI/Machine Learning</a:t>
            </a:r>
            <a:endParaRPr lang="zh-CN" altLang="en-US"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20" name="矩形 19">
            <a:extLst>
              <a:ext uri="{FF2B5EF4-FFF2-40B4-BE49-F238E27FC236}">
                <a16:creationId xmlns:a16="http://schemas.microsoft.com/office/drawing/2014/main" id="{B4C001A9-A27D-35C9-FF93-BCC8351F76FE}"/>
              </a:ext>
            </a:extLst>
          </p:cNvPr>
          <p:cNvSpPr/>
          <p:nvPr/>
        </p:nvSpPr>
        <p:spPr>
          <a:xfrm>
            <a:off x="4780544" y="2899908"/>
            <a:ext cx="2469748" cy="338473"/>
          </a:xfrm>
          <a:prstGeom prst="rect">
            <a:avLst/>
          </a:prstGeom>
          <a:noFill/>
        </p:spPr>
        <p:txBody>
          <a:bodyPr wrap="none" lIns="60881" tIns="30440" rIns="60881" bIns="30440">
            <a:spAutoFit/>
          </a:bodyPr>
          <a:lstStyle/>
          <a:p>
            <a:pPr algn="ctr"/>
            <a:r>
              <a:rPr lang="en-US" altLang="zh-CN"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Microgrid Power Control</a:t>
            </a:r>
            <a:endParaRPr lang="zh-CN" altLang="en-US"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21" name="矩形 20">
            <a:extLst>
              <a:ext uri="{FF2B5EF4-FFF2-40B4-BE49-F238E27FC236}">
                <a16:creationId xmlns:a16="http://schemas.microsoft.com/office/drawing/2014/main" id="{F9475313-D81B-5B77-540D-487214142CF3}"/>
              </a:ext>
            </a:extLst>
          </p:cNvPr>
          <p:cNvSpPr/>
          <p:nvPr/>
        </p:nvSpPr>
        <p:spPr>
          <a:xfrm>
            <a:off x="4591545" y="5612012"/>
            <a:ext cx="2944684" cy="615472"/>
          </a:xfrm>
          <a:prstGeom prst="rect">
            <a:avLst/>
          </a:prstGeom>
          <a:noFill/>
        </p:spPr>
        <p:txBody>
          <a:bodyPr wrap="square" lIns="60881" tIns="30440" rIns="60881" bIns="30440">
            <a:spAutoFit/>
          </a:bodyPr>
          <a:lstStyle/>
          <a:p>
            <a:pPr algn="ctr"/>
            <a:r>
              <a:rPr lang="en-US" altLang="zh-CN"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Renewable Energy Generation Forecasting</a:t>
            </a:r>
            <a:endParaRPr lang="zh-CN" altLang="en-US"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22" name="矩形 21">
            <a:extLst>
              <a:ext uri="{FF2B5EF4-FFF2-40B4-BE49-F238E27FC236}">
                <a16:creationId xmlns:a16="http://schemas.microsoft.com/office/drawing/2014/main" id="{667B90D9-0146-30F2-28CE-522BC8AA4FF3}"/>
              </a:ext>
            </a:extLst>
          </p:cNvPr>
          <p:cNvSpPr/>
          <p:nvPr/>
        </p:nvSpPr>
        <p:spPr>
          <a:xfrm>
            <a:off x="8341414" y="4082492"/>
            <a:ext cx="3497914" cy="338473"/>
          </a:xfrm>
          <a:prstGeom prst="rect">
            <a:avLst/>
          </a:prstGeom>
          <a:noFill/>
        </p:spPr>
        <p:txBody>
          <a:bodyPr wrap="none" lIns="60881" tIns="30440" rIns="60881" bIns="30440">
            <a:spAutoFit/>
          </a:bodyPr>
          <a:lstStyle/>
          <a:p>
            <a:pPr algn="ctr"/>
            <a:r>
              <a:rPr lang="en-US" altLang="zh-CN"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Advancement of Sustainable Energy</a:t>
            </a:r>
            <a:endParaRPr lang="zh-CN" altLang="en-US"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23" name="矩形 22">
            <a:extLst>
              <a:ext uri="{FF2B5EF4-FFF2-40B4-BE49-F238E27FC236}">
                <a16:creationId xmlns:a16="http://schemas.microsoft.com/office/drawing/2014/main" id="{B27E786A-875B-BB7C-49C8-F3E88798FFB8}"/>
              </a:ext>
            </a:extLst>
          </p:cNvPr>
          <p:cNvSpPr/>
          <p:nvPr/>
        </p:nvSpPr>
        <p:spPr>
          <a:xfrm>
            <a:off x="1017108" y="603283"/>
            <a:ext cx="2075158" cy="528971"/>
          </a:xfrm>
          <a:prstGeom prst="rect">
            <a:avLst/>
          </a:prstGeom>
          <a:noFill/>
        </p:spPr>
        <p:txBody>
          <a:bodyPr wrap="none" lIns="60881" tIns="30440" rIns="60881" bIns="30440">
            <a:spAutoFit/>
          </a:bodyPr>
          <a:lstStyle/>
          <a:p>
            <a:pPr algn="ctr"/>
            <a:r>
              <a:rPr lang="en-US" altLang="zh-CN" sz="2131" dirty="0">
                <a:ln w="0"/>
                <a:solidFill>
                  <a:schemeClr val="accent1"/>
                </a:solidFill>
                <a:effectLst>
                  <a:outerShdw blurRad="38100" dist="25400" dir="5400000" algn="ctr" rotWithShape="0">
                    <a:srgbClr val="6E747A">
                      <a:alpha val="43000"/>
                    </a:srgbClr>
                  </a:outerShdw>
                </a:effectLst>
                <a:latin typeface="Times New Roman" panose="02020603050405020304" pitchFamily="18" charset="0"/>
                <a:ea typeface="Tahoma" panose="020B0604030504040204" pitchFamily="34" charset="0"/>
                <a:cs typeface="Times New Roman" panose="02020603050405020304" pitchFamily="18" charset="0"/>
              </a:rPr>
              <a:t>Techniques</a:t>
            </a:r>
            <a:endParaRPr lang="zh-CN" altLang="en-US" sz="2397" dirty="0">
              <a:ln w="0"/>
              <a:solidFill>
                <a:schemeClr val="accent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D95DD94B-5A41-741F-C399-ACC9B55780AA}"/>
              </a:ext>
            </a:extLst>
          </p:cNvPr>
          <p:cNvSpPr/>
          <p:nvPr/>
        </p:nvSpPr>
        <p:spPr>
          <a:xfrm>
            <a:off x="5451581" y="94839"/>
            <a:ext cx="1127665" cy="528971"/>
          </a:xfrm>
          <a:prstGeom prst="rect">
            <a:avLst/>
          </a:prstGeom>
          <a:noFill/>
        </p:spPr>
        <p:txBody>
          <a:bodyPr wrap="none" lIns="60881" tIns="30440" rIns="60881" bIns="30440">
            <a:spAutoFit/>
          </a:bodyPr>
          <a:lstStyle/>
          <a:p>
            <a:pPr algn="ctr"/>
            <a:r>
              <a:rPr lang="en-US" altLang="zh-CN" sz="2131" dirty="0">
                <a:ln w="0"/>
                <a:solidFill>
                  <a:schemeClr val="accent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Tasks</a:t>
            </a:r>
            <a:endParaRPr lang="zh-CN" altLang="en-US" sz="2930" dirty="0">
              <a:ln w="0"/>
              <a:solidFill>
                <a:schemeClr val="accent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E150E316-280D-541C-BFCF-752CC3C15658}"/>
              </a:ext>
            </a:extLst>
          </p:cNvPr>
          <p:cNvSpPr/>
          <p:nvPr/>
        </p:nvSpPr>
        <p:spPr>
          <a:xfrm>
            <a:off x="9575704" y="1242898"/>
            <a:ext cx="995603" cy="528971"/>
          </a:xfrm>
          <a:prstGeom prst="rect">
            <a:avLst/>
          </a:prstGeom>
          <a:noFill/>
        </p:spPr>
        <p:txBody>
          <a:bodyPr wrap="none" lIns="60881" tIns="30440" rIns="60881" bIns="30440">
            <a:spAutoFit/>
          </a:bodyPr>
          <a:lstStyle/>
          <a:p>
            <a:pPr algn="ctr"/>
            <a:r>
              <a:rPr lang="en-US" altLang="zh-CN" sz="2131" dirty="0">
                <a:ln w="0"/>
                <a:solidFill>
                  <a:schemeClr val="accent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Goal</a:t>
            </a:r>
            <a:endParaRPr lang="zh-CN" altLang="en-US" sz="2930" dirty="0">
              <a:ln w="0"/>
              <a:solidFill>
                <a:schemeClr val="accent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endParaRPr>
          </a:p>
        </p:txBody>
      </p:sp>
      <p:sp>
        <p:nvSpPr>
          <p:cNvPr id="27" name="箭头: 右 26">
            <a:extLst>
              <a:ext uri="{FF2B5EF4-FFF2-40B4-BE49-F238E27FC236}">
                <a16:creationId xmlns:a16="http://schemas.microsoft.com/office/drawing/2014/main" id="{2C27BA46-9BEA-88F4-DA2A-9408069DCB2C}"/>
              </a:ext>
            </a:extLst>
          </p:cNvPr>
          <p:cNvSpPr/>
          <p:nvPr/>
        </p:nvSpPr>
        <p:spPr>
          <a:xfrm>
            <a:off x="3716824" y="2642443"/>
            <a:ext cx="639365" cy="812014"/>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zh-CN" altLang="en-US" sz="1198"/>
          </a:p>
        </p:txBody>
      </p:sp>
      <p:sp>
        <p:nvSpPr>
          <p:cNvPr id="28" name="箭头: 右 27">
            <a:extLst>
              <a:ext uri="{FF2B5EF4-FFF2-40B4-BE49-F238E27FC236}">
                <a16:creationId xmlns:a16="http://schemas.microsoft.com/office/drawing/2014/main" id="{009A1BE8-9B03-9B33-6702-D287174E3B9D}"/>
              </a:ext>
            </a:extLst>
          </p:cNvPr>
          <p:cNvSpPr/>
          <p:nvPr/>
        </p:nvSpPr>
        <p:spPr>
          <a:xfrm>
            <a:off x="7653433" y="2645891"/>
            <a:ext cx="639365" cy="812014"/>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zh-CN" altLang="en-US" sz="1198"/>
          </a:p>
        </p:txBody>
      </p:sp>
      <p:sp>
        <p:nvSpPr>
          <p:cNvPr id="3" name="标题 1">
            <a:extLst>
              <a:ext uri="{FF2B5EF4-FFF2-40B4-BE49-F238E27FC236}">
                <a16:creationId xmlns:a16="http://schemas.microsoft.com/office/drawing/2014/main" id="{B6153995-4E88-28C7-11D6-D241809062EB}"/>
              </a:ext>
            </a:extLst>
          </p:cNvPr>
          <p:cNvSpPr txBox="1">
            <a:spLocks/>
          </p:cNvSpPr>
          <p:nvPr/>
        </p:nvSpPr>
        <p:spPr>
          <a:xfrm>
            <a:off x="193781" y="34733"/>
            <a:ext cx="10515600" cy="547286"/>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3600" dirty="0">
                <a:latin typeface="Times New Roman" panose="02020603050405020304" pitchFamily="18" charset="0"/>
                <a:cs typeface="Times New Roman" panose="02020603050405020304" pitchFamily="18" charset="0"/>
              </a:rPr>
              <a:t>Research Overview</a:t>
            </a:r>
            <a:endParaRPr lang="zh-CN" altLang="en-US" sz="3600" dirty="0">
              <a:latin typeface="Times New Roman" panose="02020603050405020304" pitchFamily="18" charset="0"/>
              <a:cs typeface="Times New Roman" panose="02020603050405020304" pitchFamily="18" charset="0"/>
            </a:endParaRPr>
          </a:p>
        </p:txBody>
      </p:sp>
      <p:sp>
        <p:nvSpPr>
          <p:cNvPr id="5" name="文本框 4">
            <a:extLst>
              <a:ext uri="{FF2B5EF4-FFF2-40B4-BE49-F238E27FC236}">
                <a16:creationId xmlns:a16="http://schemas.microsoft.com/office/drawing/2014/main" id="{A3F86829-D99C-4272-D523-4A8EE6CC4082}"/>
              </a:ext>
            </a:extLst>
          </p:cNvPr>
          <p:cNvSpPr txBox="1"/>
          <p:nvPr/>
        </p:nvSpPr>
        <p:spPr>
          <a:xfrm>
            <a:off x="540327" y="6258625"/>
            <a:ext cx="9933709" cy="646331"/>
          </a:xfrm>
          <a:prstGeom prst="rect">
            <a:avLst/>
          </a:prstGeom>
          <a:noFill/>
        </p:spPr>
        <p:txBody>
          <a:bodyPr wrap="square">
            <a:spAutoFit/>
          </a:bodyPr>
          <a:lstStyle/>
          <a:p>
            <a:r>
              <a:rPr lang="en-US" altLang="zh-CN" b="1" dirty="0">
                <a:latin typeface="Arial" panose="020B0604020202020204" pitchFamily="34" charset="0"/>
              </a:rPr>
              <a:t>· </a:t>
            </a:r>
            <a:r>
              <a:rPr lang="en-US" altLang="zh-CN" b="1" dirty="0">
                <a:solidFill>
                  <a:srgbClr val="FF0000"/>
                </a:solidFill>
                <a:latin typeface="Arial" panose="020B0604020202020204" pitchFamily="34" charset="0"/>
                <a:cs typeface="Arial" panose="020B0604020202020204" pitchFamily="34" charset="0"/>
              </a:rPr>
              <a:t>Techniques, Tasks and Goal </a:t>
            </a:r>
            <a:r>
              <a:rPr lang="en-US" altLang="zh-CN" b="1" dirty="0">
                <a:latin typeface="Arial" panose="020B0604020202020204" pitchFamily="34" charset="0"/>
                <a:cs typeface="Arial" panose="020B0604020202020204" pitchFamily="34" charset="0"/>
              </a:rPr>
              <a:t>of Research Plan         </a:t>
            </a:r>
          </a:p>
          <a:p>
            <a:r>
              <a:rPr lang="en-US" altLang="zh-CN" b="1" dirty="0">
                <a:latin typeface="Arial" panose="020B0604020202020204" pitchFamily="34" charset="0"/>
              </a:rPr>
              <a:t>· </a:t>
            </a:r>
            <a:r>
              <a:rPr lang="en-US" altLang="zh-CN" b="1" dirty="0">
                <a:latin typeface="Arial" panose="020B0604020202020204" pitchFamily="34" charset="0"/>
                <a:cs typeface="Arial" panose="020B0604020202020204" pitchFamily="34" charset="0"/>
              </a:rPr>
              <a:t>My Research Experience in </a:t>
            </a:r>
            <a:r>
              <a:rPr lang="en-US" altLang="zh-CN" b="1" dirty="0">
                <a:solidFill>
                  <a:srgbClr val="FF0000"/>
                </a:solidFill>
                <a:latin typeface="Arial" panose="020B0604020202020204" pitchFamily="34" charset="0"/>
                <a:cs typeface="Arial" panose="020B0604020202020204" pitchFamily="34" charset="0"/>
              </a:rPr>
              <a:t>AI</a:t>
            </a:r>
            <a:r>
              <a:rPr lang="en-US" altLang="zh-CN" b="1" dirty="0">
                <a:latin typeface="Arial" panose="020B0604020202020204" pitchFamily="34" charset="0"/>
                <a:cs typeface="Arial" panose="020B0604020202020204" pitchFamily="34" charset="0"/>
              </a:rPr>
              <a:t> + </a:t>
            </a:r>
            <a:r>
              <a:rPr lang="en-US" altLang="zh-CN" sz="1800" b="1" dirty="0">
                <a:latin typeface="Arial" panose="020B0604020202020204" pitchFamily="34" charset="0"/>
                <a:cs typeface="Arial" panose="020B0604020202020204" pitchFamily="34" charset="0"/>
              </a:rPr>
              <a:t>Prof. </a:t>
            </a:r>
            <a:r>
              <a:rPr lang="en-US" altLang="zh-CN" sz="1800" b="1" dirty="0" err="1">
                <a:latin typeface="Arial" panose="020B0604020202020204" pitchFamily="34" charset="0"/>
                <a:cs typeface="Arial" panose="020B0604020202020204" pitchFamily="34" charset="0"/>
              </a:rPr>
              <a:t>Triet</a:t>
            </a:r>
            <a:r>
              <a:rPr lang="en-US" altLang="zh-CN" b="1" dirty="0" err="1">
                <a:latin typeface="Arial" panose="020B0604020202020204" pitchFamily="34" charset="0"/>
                <a:cs typeface="Arial" panose="020B0604020202020204" pitchFamily="34" charset="0"/>
              </a:rPr>
              <a:t>’s</a:t>
            </a:r>
            <a:r>
              <a:rPr lang="en-US" altLang="zh-CN" b="1" dirty="0">
                <a:latin typeface="Arial" panose="020B0604020202020204" pitchFamily="34" charset="0"/>
                <a:cs typeface="Arial" panose="020B0604020202020204" pitchFamily="34" charset="0"/>
              </a:rPr>
              <a:t> Expertise in </a:t>
            </a:r>
            <a:r>
              <a:rPr lang="en-US" altLang="zh-CN" b="1" dirty="0">
                <a:solidFill>
                  <a:srgbClr val="FF0000"/>
                </a:solidFill>
                <a:latin typeface="Arial" panose="020B0604020202020204" pitchFamily="34" charset="0"/>
                <a:cs typeface="Arial" panose="020B0604020202020204" pitchFamily="34" charset="0"/>
              </a:rPr>
              <a:t>Digital Control &amp; Digital Grid</a:t>
            </a:r>
            <a:r>
              <a:rPr lang="en-US" altLang="zh-CN" b="1" dirty="0">
                <a:latin typeface="Arial" panose="020B0604020202020204" pitchFamily="34" charset="0"/>
                <a:cs typeface="Arial" panose="020B0604020202020204" pitchFamily="34" charset="0"/>
              </a:rPr>
              <a:t>.</a:t>
            </a:r>
            <a:r>
              <a:rPr lang="en-US" altLang="zh-CN" b="1" dirty="0">
                <a:solidFill>
                  <a:srgbClr val="FF0000"/>
                </a:solidFill>
                <a:latin typeface="Arial" panose="020B0604020202020204" pitchFamily="34" charset="0"/>
                <a:cs typeface="Arial" panose="020B0604020202020204" pitchFamily="34" charset="0"/>
              </a:rPr>
              <a:t> </a:t>
            </a:r>
          </a:p>
        </p:txBody>
      </p:sp>
      <p:cxnSp>
        <p:nvCxnSpPr>
          <p:cNvPr id="7" name="直接连接符 6">
            <a:extLst>
              <a:ext uri="{FF2B5EF4-FFF2-40B4-BE49-F238E27FC236}">
                <a16:creationId xmlns:a16="http://schemas.microsoft.com/office/drawing/2014/main" id="{EF36C811-6CA3-1548-674F-35BDB0C12C22}"/>
              </a:ext>
            </a:extLst>
          </p:cNvPr>
          <p:cNvCxnSpPr>
            <a:cxnSpLocks/>
          </p:cNvCxnSpPr>
          <p:nvPr/>
        </p:nvCxnSpPr>
        <p:spPr>
          <a:xfrm>
            <a:off x="0" y="6263547"/>
            <a:ext cx="12192000" cy="0"/>
          </a:xfrm>
          <a:prstGeom prst="line">
            <a:avLst/>
          </a:prstGeom>
          <a:ln w="31750" cmpd="sng">
            <a:solidFill>
              <a:schemeClr val="bg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10" name="图片 9">
            <a:extLst>
              <a:ext uri="{FF2B5EF4-FFF2-40B4-BE49-F238E27FC236}">
                <a16:creationId xmlns:a16="http://schemas.microsoft.com/office/drawing/2014/main" id="{7F4E1FF8-7D18-36B2-1B44-0AB7FE6D1DC9}"/>
              </a:ext>
            </a:extLst>
          </p:cNvPr>
          <p:cNvPicPr>
            <a:picLocks noChangeAspect="1"/>
          </p:cNvPicPr>
          <p:nvPr/>
        </p:nvPicPr>
        <p:blipFill>
          <a:blip r:embed="rId10"/>
          <a:srcRect l="21955" t="19874" r="21895" b="21002"/>
          <a:stretch/>
        </p:blipFill>
        <p:spPr>
          <a:xfrm>
            <a:off x="41566" y="6294393"/>
            <a:ext cx="526276" cy="554135"/>
          </a:xfrm>
          <a:prstGeom prst="rect">
            <a:avLst/>
          </a:prstGeom>
        </p:spPr>
      </p:pic>
      <p:sp>
        <p:nvSpPr>
          <p:cNvPr id="12" name="文本框 11">
            <a:extLst>
              <a:ext uri="{FF2B5EF4-FFF2-40B4-BE49-F238E27FC236}">
                <a16:creationId xmlns:a16="http://schemas.microsoft.com/office/drawing/2014/main" id="{F4BD0F31-64AE-8E86-0B9D-FF9E2049DC5A}"/>
              </a:ext>
            </a:extLst>
          </p:cNvPr>
          <p:cNvSpPr txBox="1"/>
          <p:nvPr/>
        </p:nvSpPr>
        <p:spPr>
          <a:xfrm>
            <a:off x="11730444" y="6481354"/>
            <a:ext cx="415498"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12</a:t>
            </a:r>
            <a:endParaRPr lang="zh-CN" altLang="en-US" b="1"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318436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a:extLst>
              <a:ext uri="{FF2B5EF4-FFF2-40B4-BE49-F238E27FC236}">
                <a16:creationId xmlns:a16="http://schemas.microsoft.com/office/drawing/2014/main" id="{D369931D-D7EC-4B44-8FDB-CF377AB5B0CF}"/>
              </a:ext>
            </a:extLst>
          </p:cNvPr>
          <p:cNvSpPr/>
          <p:nvPr/>
        </p:nvSpPr>
        <p:spPr>
          <a:xfrm>
            <a:off x="0" y="6275551"/>
            <a:ext cx="12192000" cy="621620"/>
          </a:xfrm>
          <a:prstGeom prst="rect">
            <a:avLst/>
          </a:prstGeom>
          <a:solidFill>
            <a:srgbClr val="7DFFFC">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标题 1">
            <a:extLst>
              <a:ext uri="{FF2B5EF4-FFF2-40B4-BE49-F238E27FC236}">
                <a16:creationId xmlns:a16="http://schemas.microsoft.com/office/drawing/2014/main" id="{D6BAE1CE-71BF-EBA2-453D-5516939FE0BB}"/>
              </a:ext>
            </a:extLst>
          </p:cNvPr>
          <p:cNvSpPr>
            <a:spLocks noGrp="1"/>
          </p:cNvSpPr>
          <p:nvPr>
            <p:ph type="title"/>
          </p:nvPr>
        </p:nvSpPr>
        <p:spPr>
          <a:xfrm>
            <a:off x="132102" y="62622"/>
            <a:ext cx="12641284" cy="753807"/>
          </a:xfrm>
        </p:spPr>
        <p:txBody>
          <a:bodyPr>
            <a:normAutofit/>
          </a:bodyPr>
          <a:lstStyle/>
          <a:p>
            <a:r>
              <a:rPr lang="en-US" altLang="zh-CN" sz="36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Microgrid Power Control – Problem Statement </a:t>
            </a:r>
            <a:endParaRPr lang="zh-CN" altLang="en-US" sz="3600" dirty="0"/>
          </a:p>
        </p:txBody>
      </p:sp>
      <p:pic>
        <p:nvPicPr>
          <p:cNvPr id="9" name="图片 8">
            <a:extLst>
              <a:ext uri="{FF2B5EF4-FFF2-40B4-BE49-F238E27FC236}">
                <a16:creationId xmlns:a16="http://schemas.microsoft.com/office/drawing/2014/main" id="{B23F527F-9670-2262-7E3D-75A19E976D3E}"/>
              </a:ext>
            </a:extLst>
          </p:cNvPr>
          <p:cNvPicPr>
            <a:picLocks noChangeAspect="1"/>
          </p:cNvPicPr>
          <p:nvPr/>
        </p:nvPicPr>
        <p:blipFill>
          <a:blip r:embed="rId3"/>
          <a:stretch>
            <a:fillRect/>
          </a:stretch>
        </p:blipFill>
        <p:spPr>
          <a:xfrm>
            <a:off x="571487" y="718632"/>
            <a:ext cx="4713031" cy="3297997"/>
          </a:xfrm>
          <a:prstGeom prst="rect">
            <a:avLst/>
          </a:prstGeom>
        </p:spPr>
      </p:pic>
      <p:pic>
        <p:nvPicPr>
          <p:cNvPr id="2056" name="Picture 8" descr="Smart Powermeter Uses E-Paper Display | Hackaday">
            <a:extLst>
              <a:ext uri="{FF2B5EF4-FFF2-40B4-BE49-F238E27FC236}">
                <a16:creationId xmlns:a16="http://schemas.microsoft.com/office/drawing/2014/main" id="{3908B8CD-9A5D-1FC1-FD07-375145418B7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4286" t="7493" r="25286" b="30786"/>
          <a:stretch/>
        </p:blipFill>
        <p:spPr bwMode="auto">
          <a:xfrm>
            <a:off x="877734" y="4368254"/>
            <a:ext cx="1948218" cy="1338286"/>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smart-MAIC ✦ Smart meters for any consumptions">
            <a:extLst>
              <a:ext uri="{FF2B5EF4-FFF2-40B4-BE49-F238E27FC236}">
                <a16:creationId xmlns:a16="http://schemas.microsoft.com/office/drawing/2014/main" id="{9B418CDA-E9D6-B952-A2BA-F593CA6AB0E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06111" y="4141677"/>
            <a:ext cx="1966686" cy="1670626"/>
          </a:xfrm>
          <a:prstGeom prst="rect">
            <a:avLst/>
          </a:prstGeom>
          <a:noFill/>
          <a:extLst>
            <a:ext uri="{909E8E84-426E-40DD-AFC4-6F175D3DCCD1}">
              <a14:hiddenFill xmlns:a14="http://schemas.microsoft.com/office/drawing/2010/main">
                <a:solidFill>
                  <a:srgbClr val="FFFFFF"/>
                </a:solidFill>
              </a14:hiddenFill>
            </a:ext>
          </a:extLst>
        </p:spPr>
      </p:pic>
      <p:sp>
        <p:nvSpPr>
          <p:cNvPr id="13" name="文本框 12">
            <a:extLst>
              <a:ext uri="{FF2B5EF4-FFF2-40B4-BE49-F238E27FC236}">
                <a16:creationId xmlns:a16="http://schemas.microsoft.com/office/drawing/2014/main" id="{F4343B54-F794-A1C0-82C4-D7F25EB97C0D}"/>
              </a:ext>
            </a:extLst>
          </p:cNvPr>
          <p:cNvSpPr txBox="1"/>
          <p:nvPr/>
        </p:nvSpPr>
        <p:spPr>
          <a:xfrm>
            <a:off x="1908331" y="5794509"/>
            <a:ext cx="2039341"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Microgrid System</a:t>
            </a:r>
            <a:endParaRPr lang="zh-CN" altLang="en-US" sz="2000" dirty="0">
              <a:latin typeface="Times New Roman" panose="02020603050405020304" pitchFamily="18" charset="0"/>
              <a:cs typeface="Times New Roman" panose="02020603050405020304" pitchFamily="18" charset="0"/>
            </a:endParaRPr>
          </a:p>
        </p:txBody>
      </p:sp>
      <p:pic>
        <p:nvPicPr>
          <p:cNvPr id="4" name="Picture 2" descr="PID control. Proportional-Integral-Derivative… | by Technology Robotix  Society | AUTONOMOUS ROBOTICS | Medium">
            <a:extLst>
              <a:ext uri="{FF2B5EF4-FFF2-40B4-BE49-F238E27FC236}">
                <a16:creationId xmlns:a16="http://schemas.microsoft.com/office/drawing/2014/main" id="{6126D7E6-7EA9-A1B7-340A-067121C6E8A8}"/>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3400" r="8072"/>
          <a:stretch/>
        </p:blipFill>
        <p:spPr bwMode="auto">
          <a:xfrm>
            <a:off x="5470417" y="996954"/>
            <a:ext cx="3417236" cy="2315373"/>
          </a:xfrm>
          <a:prstGeom prst="rect">
            <a:avLst/>
          </a:prstGeom>
          <a:noFill/>
          <a:extLst>
            <a:ext uri="{909E8E84-426E-40DD-AFC4-6F175D3DCCD1}">
              <a14:hiddenFill xmlns:a14="http://schemas.microsoft.com/office/drawing/2010/main">
                <a:solidFill>
                  <a:srgbClr val="FFFFFF"/>
                </a:solidFill>
              </a14:hiddenFill>
            </a:ext>
          </a:extLst>
        </p:spPr>
      </p:pic>
      <p:sp>
        <p:nvSpPr>
          <p:cNvPr id="8" name="文本框 7">
            <a:extLst>
              <a:ext uri="{FF2B5EF4-FFF2-40B4-BE49-F238E27FC236}">
                <a16:creationId xmlns:a16="http://schemas.microsoft.com/office/drawing/2014/main" id="{9BC98003-4C45-8EDB-289A-F2476D26D694}"/>
              </a:ext>
            </a:extLst>
          </p:cNvPr>
          <p:cNvSpPr txBox="1"/>
          <p:nvPr/>
        </p:nvSpPr>
        <p:spPr>
          <a:xfrm>
            <a:off x="5986183" y="5774289"/>
            <a:ext cx="5802939" cy="400110"/>
          </a:xfrm>
          <a:prstGeom prst="rect">
            <a:avLst/>
          </a:prstGeom>
          <a:noFill/>
        </p:spPr>
        <p:txBody>
          <a:bodyPr wrap="square" rtlCol="0">
            <a:spAutoFit/>
          </a:bodyPr>
          <a:lstStyle/>
          <a:p>
            <a:r>
              <a:rPr lang="en-US" altLang="zh-CN" sz="2000" dirty="0">
                <a:latin typeface="Times New Roman" panose="02020603050405020304" pitchFamily="18" charset="0"/>
                <a:cs typeface="Times New Roman" panose="02020603050405020304" pitchFamily="18" charset="0"/>
              </a:rPr>
              <a:t>Existing Microgrid Control Methods Face Challenges</a:t>
            </a:r>
            <a:endParaRPr lang="zh-CN" altLang="en-US" sz="2000" dirty="0">
              <a:latin typeface="Times New Roman" panose="02020603050405020304" pitchFamily="18" charset="0"/>
              <a:cs typeface="Times New Roman" panose="02020603050405020304" pitchFamily="18" charset="0"/>
            </a:endParaRPr>
          </a:p>
        </p:txBody>
      </p:sp>
      <p:pic>
        <p:nvPicPr>
          <p:cNvPr id="6146" name="Picture 2" descr="Novel Machine Learning Control for Power Management Using an Instantaneous  Reference Current in Multiple-Source-Fed Electric Vehicles">
            <a:extLst>
              <a:ext uri="{FF2B5EF4-FFF2-40B4-BE49-F238E27FC236}">
                <a16:creationId xmlns:a16="http://schemas.microsoft.com/office/drawing/2014/main" id="{CCA7F8D6-E288-B3AF-0AC2-E7F7800AB76D}"/>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662" r="1246"/>
          <a:stretch/>
        </p:blipFill>
        <p:spPr bwMode="auto">
          <a:xfrm>
            <a:off x="8887653" y="1189347"/>
            <a:ext cx="3218543" cy="2038812"/>
          </a:xfrm>
          <a:prstGeom prst="rect">
            <a:avLst/>
          </a:prstGeom>
          <a:noFill/>
          <a:extLst>
            <a:ext uri="{909E8E84-426E-40DD-AFC4-6F175D3DCCD1}">
              <a14:hiddenFill xmlns:a14="http://schemas.microsoft.com/office/drawing/2010/main">
                <a:solidFill>
                  <a:srgbClr val="FFFFFF"/>
                </a:solidFill>
              </a14:hiddenFill>
            </a:ext>
          </a:extLst>
        </p:spPr>
      </p:pic>
      <p:sp>
        <p:nvSpPr>
          <p:cNvPr id="17" name="文本框 16">
            <a:extLst>
              <a:ext uri="{FF2B5EF4-FFF2-40B4-BE49-F238E27FC236}">
                <a16:creationId xmlns:a16="http://schemas.microsoft.com/office/drawing/2014/main" id="{F1704ECB-528D-0893-2A43-976260DF958C}"/>
              </a:ext>
            </a:extLst>
          </p:cNvPr>
          <p:cNvSpPr txBox="1"/>
          <p:nvPr/>
        </p:nvSpPr>
        <p:spPr>
          <a:xfrm>
            <a:off x="498648" y="6274424"/>
            <a:ext cx="11821401" cy="646331"/>
          </a:xfrm>
          <a:prstGeom prst="rect">
            <a:avLst/>
          </a:prstGeom>
          <a:noFill/>
        </p:spPr>
        <p:txBody>
          <a:bodyPr wrap="square">
            <a:spAutoFit/>
          </a:bodyPr>
          <a:lstStyle/>
          <a:p>
            <a:r>
              <a:rPr lang="en-US" altLang="zh-CN" b="1" dirty="0">
                <a:solidFill>
                  <a:srgbClr val="FF0000"/>
                </a:solidFill>
                <a:latin typeface="Arial" panose="020B0604020202020204" pitchFamily="34" charset="0"/>
                <a:cs typeface="Arial" panose="020B0604020202020204" pitchFamily="34" charset="0"/>
              </a:rPr>
              <a:t>Microgrids</a:t>
            </a:r>
            <a:r>
              <a:rPr lang="en-US" altLang="zh-CN" b="1" dirty="0">
                <a:latin typeface="Arial" panose="020B0604020202020204" pitchFamily="34" charset="0"/>
                <a:cs typeface="Arial" panose="020B0604020202020204" pitchFamily="34" charset="0"/>
              </a:rPr>
              <a:t> are increasingly widespread. Microgrids Face </a:t>
            </a:r>
            <a:r>
              <a:rPr lang="en-US" altLang="zh-CN" b="1" dirty="0">
                <a:solidFill>
                  <a:srgbClr val="FF0000"/>
                </a:solidFill>
                <a:latin typeface="Arial" panose="020B0604020202020204" pitchFamily="34" charset="0"/>
                <a:cs typeface="Arial" panose="020B0604020202020204" pitchFamily="34" charset="0"/>
              </a:rPr>
              <a:t>Nonlinear and Time-Varying Challenges</a:t>
            </a:r>
            <a:r>
              <a:rPr lang="en-US" altLang="zh-CN" b="1" dirty="0">
                <a:latin typeface="Arial" panose="020B0604020202020204" pitchFamily="34" charset="0"/>
                <a:cs typeface="Arial" panose="020B0604020202020204" pitchFamily="34" charset="0"/>
              </a:rPr>
              <a:t>. </a:t>
            </a:r>
          </a:p>
          <a:p>
            <a:r>
              <a:rPr lang="en-US" altLang="zh-CN" b="1" dirty="0">
                <a:latin typeface="Arial" panose="020B0604020202020204" pitchFamily="34" charset="0"/>
                <a:cs typeface="Arial" panose="020B0604020202020204" pitchFamily="34" charset="0"/>
              </a:rPr>
              <a:t>However, </a:t>
            </a:r>
            <a:r>
              <a:rPr lang="en-US" altLang="zh-CN" b="1" dirty="0">
                <a:solidFill>
                  <a:srgbClr val="FF0000"/>
                </a:solidFill>
                <a:latin typeface="Arial" panose="020B0604020202020204" pitchFamily="34" charset="0"/>
                <a:cs typeface="Arial" panose="020B0604020202020204" pitchFamily="34" charset="0"/>
              </a:rPr>
              <a:t>Existing Control Methods Struggle to meet these Challenges.</a:t>
            </a:r>
            <a:endParaRPr lang="zh-CN" altLang="en-US" b="1" dirty="0">
              <a:solidFill>
                <a:srgbClr val="FF0000"/>
              </a:solidFill>
              <a:latin typeface="Arial" panose="020B0604020202020204" pitchFamily="34" charset="0"/>
              <a:cs typeface="Arial" panose="020B0604020202020204" pitchFamily="34" charset="0"/>
            </a:endParaRPr>
          </a:p>
        </p:txBody>
      </p:sp>
      <p:cxnSp>
        <p:nvCxnSpPr>
          <p:cNvPr id="19" name="直接连接符 18">
            <a:extLst>
              <a:ext uri="{FF2B5EF4-FFF2-40B4-BE49-F238E27FC236}">
                <a16:creationId xmlns:a16="http://schemas.microsoft.com/office/drawing/2014/main" id="{21D640E2-0975-AA34-DAAB-98C3641E6B13}"/>
              </a:ext>
            </a:extLst>
          </p:cNvPr>
          <p:cNvCxnSpPr>
            <a:cxnSpLocks/>
          </p:cNvCxnSpPr>
          <p:nvPr/>
        </p:nvCxnSpPr>
        <p:spPr>
          <a:xfrm>
            <a:off x="0" y="6263547"/>
            <a:ext cx="12192000" cy="0"/>
          </a:xfrm>
          <a:prstGeom prst="line">
            <a:avLst/>
          </a:prstGeom>
          <a:ln w="31750" cmpd="sng">
            <a:solidFill>
              <a:schemeClr val="bg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20" name="图片 19">
            <a:extLst>
              <a:ext uri="{FF2B5EF4-FFF2-40B4-BE49-F238E27FC236}">
                <a16:creationId xmlns:a16="http://schemas.microsoft.com/office/drawing/2014/main" id="{D58F9D76-322D-AC03-F65B-5AC7B1C2EE85}"/>
              </a:ext>
            </a:extLst>
          </p:cNvPr>
          <p:cNvPicPr>
            <a:picLocks noChangeAspect="1"/>
          </p:cNvPicPr>
          <p:nvPr/>
        </p:nvPicPr>
        <p:blipFill>
          <a:blip r:embed="rId8"/>
          <a:srcRect l="21955" t="19874" r="21895" b="21002"/>
          <a:stretch/>
        </p:blipFill>
        <p:spPr>
          <a:xfrm>
            <a:off x="41566" y="6294393"/>
            <a:ext cx="526276" cy="554135"/>
          </a:xfrm>
          <a:prstGeom prst="rect">
            <a:avLst/>
          </a:prstGeom>
        </p:spPr>
      </p:pic>
      <p:pic>
        <p:nvPicPr>
          <p:cNvPr id="6149" name="Picture 5" descr="Rain Solar Panel Royalty-Free Images, Stock Photos &amp; Pictures | Shutterstock">
            <a:extLst>
              <a:ext uri="{FF2B5EF4-FFF2-40B4-BE49-F238E27FC236}">
                <a16:creationId xmlns:a16="http://schemas.microsoft.com/office/drawing/2014/main" id="{210A2647-DCF6-DBCE-49F1-EF333CD37599}"/>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b="8699"/>
          <a:stretch/>
        </p:blipFill>
        <p:spPr bwMode="auto">
          <a:xfrm>
            <a:off x="9041861" y="3583506"/>
            <a:ext cx="2910126" cy="1907572"/>
          </a:xfrm>
          <a:prstGeom prst="rect">
            <a:avLst/>
          </a:prstGeom>
          <a:noFill/>
          <a:extLst>
            <a:ext uri="{909E8E84-426E-40DD-AFC4-6F175D3DCCD1}">
              <a14:hiddenFill xmlns:a14="http://schemas.microsoft.com/office/drawing/2010/main">
                <a:solidFill>
                  <a:srgbClr val="FFFFFF"/>
                </a:solidFill>
              </a14:hiddenFill>
            </a:ext>
          </a:extLst>
        </p:spPr>
      </p:pic>
      <p:pic>
        <p:nvPicPr>
          <p:cNvPr id="24" name="图片 23">
            <a:extLst>
              <a:ext uri="{FF2B5EF4-FFF2-40B4-BE49-F238E27FC236}">
                <a16:creationId xmlns:a16="http://schemas.microsoft.com/office/drawing/2014/main" id="{9FBF6F9F-2D13-F913-E7CE-136CD55F81C6}"/>
              </a:ext>
            </a:extLst>
          </p:cNvPr>
          <p:cNvPicPr>
            <a:picLocks noChangeAspect="1"/>
          </p:cNvPicPr>
          <p:nvPr/>
        </p:nvPicPr>
        <p:blipFill>
          <a:blip r:embed="rId10"/>
          <a:srcRect l="9310" b="16167"/>
          <a:stretch/>
        </p:blipFill>
        <p:spPr>
          <a:xfrm>
            <a:off x="5710340" y="3717549"/>
            <a:ext cx="3133844" cy="1689364"/>
          </a:xfrm>
          <a:prstGeom prst="rect">
            <a:avLst/>
          </a:prstGeom>
        </p:spPr>
      </p:pic>
      <p:sp>
        <p:nvSpPr>
          <p:cNvPr id="25" name="文本框 24">
            <a:extLst>
              <a:ext uri="{FF2B5EF4-FFF2-40B4-BE49-F238E27FC236}">
                <a16:creationId xmlns:a16="http://schemas.microsoft.com/office/drawing/2014/main" id="{1D921FC5-C0AE-E12D-4CCC-1F66F163A951}"/>
              </a:ext>
            </a:extLst>
          </p:cNvPr>
          <p:cNvSpPr txBox="1"/>
          <p:nvPr/>
        </p:nvSpPr>
        <p:spPr>
          <a:xfrm>
            <a:off x="6675531" y="5416625"/>
            <a:ext cx="1007007"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Nonlinear</a:t>
            </a:r>
            <a:endParaRPr lang="zh-CN" altLang="en-US" dirty="0">
              <a:latin typeface="Times New Roman" panose="02020603050405020304" pitchFamily="18" charset="0"/>
              <a:cs typeface="Times New Roman" panose="02020603050405020304" pitchFamily="18" charset="0"/>
            </a:endParaRPr>
          </a:p>
        </p:txBody>
      </p:sp>
      <p:sp>
        <p:nvSpPr>
          <p:cNvPr id="26" name="文本框 25">
            <a:extLst>
              <a:ext uri="{FF2B5EF4-FFF2-40B4-BE49-F238E27FC236}">
                <a16:creationId xmlns:a16="http://schemas.microsoft.com/office/drawing/2014/main" id="{E6B91B49-8773-6E27-9026-C47CA7EC002C}"/>
              </a:ext>
            </a:extLst>
          </p:cNvPr>
          <p:cNvSpPr txBox="1"/>
          <p:nvPr/>
        </p:nvSpPr>
        <p:spPr>
          <a:xfrm>
            <a:off x="9831293" y="5442907"/>
            <a:ext cx="1331262"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Time-Varying</a:t>
            </a:r>
            <a:endParaRPr lang="zh-CN" altLang="en-US" dirty="0">
              <a:latin typeface="Times New Roman" panose="02020603050405020304" pitchFamily="18" charset="0"/>
              <a:cs typeface="Times New Roman" panose="02020603050405020304" pitchFamily="18" charset="0"/>
            </a:endParaRPr>
          </a:p>
        </p:txBody>
      </p:sp>
      <p:sp>
        <p:nvSpPr>
          <p:cNvPr id="28" name="文本框 27">
            <a:extLst>
              <a:ext uri="{FF2B5EF4-FFF2-40B4-BE49-F238E27FC236}">
                <a16:creationId xmlns:a16="http://schemas.microsoft.com/office/drawing/2014/main" id="{A5294F19-4925-8F2A-B5D5-7ECDAC7A36D9}"/>
              </a:ext>
            </a:extLst>
          </p:cNvPr>
          <p:cNvSpPr txBox="1"/>
          <p:nvPr/>
        </p:nvSpPr>
        <p:spPr>
          <a:xfrm>
            <a:off x="7724588" y="3148645"/>
            <a:ext cx="2326128" cy="338554"/>
          </a:xfrm>
          <a:prstGeom prst="rect">
            <a:avLst/>
          </a:prstGeom>
          <a:noFill/>
        </p:spPr>
        <p:txBody>
          <a:bodyPr wrap="square">
            <a:spAutoFit/>
          </a:bodyPr>
          <a:lstStyle/>
          <a:p>
            <a:r>
              <a:rPr lang="en-US" altLang="zh-CN" sz="1600" dirty="0">
                <a:latin typeface="Times New Roman" panose="02020603050405020304" pitchFamily="18" charset="0"/>
                <a:cs typeface="Times New Roman" panose="02020603050405020304" pitchFamily="18" charset="0"/>
              </a:rPr>
              <a:t>Existing Control Methods </a:t>
            </a:r>
            <a:endParaRPr lang="zh-CN" altLang="en-US" sz="1600" dirty="0">
              <a:latin typeface="Times New Roman" panose="02020603050405020304" pitchFamily="18" charset="0"/>
              <a:cs typeface="Times New Roman" panose="02020603050405020304" pitchFamily="18" charset="0"/>
            </a:endParaRPr>
          </a:p>
        </p:txBody>
      </p:sp>
      <p:sp>
        <p:nvSpPr>
          <p:cNvPr id="29" name="文本框 28">
            <a:extLst>
              <a:ext uri="{FF2B5EF4-FFF2-40B4-BE49-F238E27FC236}">
                <a16:creationId xmlns:a16="http://schemas.microsoft.com/office/drawing/2014/main" id="{F5BC07D5-0F26-9A6A-771A-9B6493D08F6F}"/>
              </a:ext>
            </a:extLst>
          </p:cNvPr>
          <p:cNvSpPr txBox="1"/>
          <p:nvPr/>
        </p:nvSpPr>
        <p:spPr>
          <a:xfrm>
            <a:off x="11730444" y="6481354"/>
            <a:ext cx="415498"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13</a:t>
            </a:r>
            <a:endParaRPr lang="zh-CN" altLang="en-US" b="1"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196721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39D435-D70E-E13E-493D-A2DA2F470B85}"/>
            </a:ext>
          </a:extLst>
        </p:cNvPr>
        <p:cNvGrpSpPr/>
        <p:nvPr/>
      </p:nvGrpSpPr>
      <p:grpSpPr>
        <a:xfrm>
          <a:off x="0" y="0"/>
          <a:ext cx="0" cy="0"/>
          <a:chOff x="0" y="0"/>
          <a:chExt cx="0" cy="0"/>
        </a:xfrm>
      </p:grpSpPr>
      <p:pic>
        <p:nvPicPr>
          <p:cNvPr id="3" name="图片 2">
            <a:extLst>
              <a:ext uri="{FF2B5EF4-FFF2-40B4-BE49-F238E27FC236}">
                <a16:creationId xmlns:a16="http://schemas.microsoft.com/office/drawing/2014/main" id="{18BFD9F9-60FB-89AF-E0B9-000FE9CFD253}"/>
              </a:ext>
            </a:extLst>
          </p:cNvPr>
          <p:cNvPicPr>
            <a:picLocks noChangeAspect="1"/>
          </p:cNvPicPr>
          <p:nvPr/>
        </p:nvPicPr>
        <p:blipFill>
          <a:blip r:embed="rId3">
            <a:biLevel thresh="75000"/>
          </a:blip>
          <a:stretch>
            <a:fillRect/>
          </a:stretch>
        </p:blipFill>
        <p:spPr>
          <a:xfrm>
            <a:off x="282300" y="1926456"/>
            <a:ext cx="2379764" cy="2379764"/>
          </a:xfrm>
          <a:prstGeom prst="rect">
            <a:avLst/>
          </a:prstGeom>
        </p:spPr>
      </p:pic>
      <p:grpSp>
        <p:nvGrpSpPr>
          <p:cNvPr id="4" name="组合 3">
            <a:extLst>
              <a:ext uri="{FF2B5EF4-FFF2-40B4-BE49-F238E27FC236}">
                <a16:creationId xmlns:a16="http://schemas.microsoft.com/office/drawing/2014/main" id="{C0B3ABDF-E773-602C-8833-5CD4E8C0691F}"/>
              </a:ext>
            </a:extLst>
          </p:cNvPr>
          <p:cNvGrpSpPr/>
          <p:nvPr/>
        </p:nvGrpSpPr>
        <p:grpSpPr>
          <a:xfrm>
            <a:off x="3600209" y="713071"/>
            <a:ext cx="6321096" cy="1045977"/>
            <a:chOff x="3573806" y="396991"/>
            <a:chExt cx="6643332" cy="1099299"/>
          </a:xfrm>
        </p:grpSpPr>
        <p:grpSp>
          <p:nvGrpSpPr>
            <p:cNvPr id="5" name="组合 4">
              <a:extLst>
                <a:ext uri="{FF2B5EF4-FFF2-40B4-BE49-F238E27FC236}">
                  <a16:creationId xmlns:a16="http://schemas.microsoft.com/office/drawing/2014/main" id="{C137614E-E134-94D2-5A90-F86D68820B42}"/>
                </a:ext>
              </a:extLst>
            </p:cNvPr>
            <p:cNvGrpSpPr/>
            <p:nvPr/>
          </p:nvGrpSpPr>
          <p:grpSpPr>
            <a:xfrm>
              <a:off x="3573806" y="471806"/>
              <a:ext cx="5782116" cy="941641"/>
              <a:chOff x="5106316" y="1788286"/>
              <a:chExt cx="5782116" cy="941641"/>
            </a:xfrm>
          </p:grpSpPr>
          <p:pic>
            <p:nvPicPr>
              <p:cNvPr id="8" name="图片 7">
                <a:extLst>
                  <a:ext uri="{FF2B5EF4-FFF2-40B4-BE49-F238E27FC236}">
                    <a16:creationId xmlns:a16="http://schemas.microsoft.com/office/drawing/2014/main" id="{60E4F594-D527-6CBB-AABD-1C664774D787}"/>
                  </a:ext>
                </a:extLst>
              </p:cNvPr>
              <p:cNvPicPr>
                <a:picLocks noChangeAspect="1"/>
              </p:cNvPicPr>
              <p:nvPr/>
            </p:nvPicPr>
            <p:blipFill>
              <a:blip r:embed="rId4">
                <a:biLevel thresh="75000"/>
              </a:blip>
              <a:stretch>
                <a:fillRect/>
              </a:stretch>
            </p:blipFill>
            <p:spPr>
              <a:xfrm>
                <a:off x="5106316" y="1788288"/>
                <a:ext cx="1779861" cy="941639"/>
              </a:xfrm>
              <a:prstGeom prst="rect">
                <a:avLst/>
              </a:prstGeom>
            </p:spPr>
          </p:pic>
          <p:pic>
            <p:nvPicPr>
              <p:cNvPr id="10" name="图片 9">
                <a:extLst>
                  <a:ext uri="{FF2B5EF4-FFF2-40B4-BE49-F238E27FC236}">
                    <a16:creationId xmlns:a16="http://schemas.microsoft.com/office/drawing/2014/main" id="{1B750E07-CD43-2E04-AEA9-55DB72D7B987}"/>
                  </a:ext>
                </a:extLst>
              </p:cNvPr>
              <p:cNvPicPr>
                <a:picLocks noChangeAspect="1"/>
              </p:cNvPicPr>
              <p:nvPr/>
            </p:nvPicPr>
            <p:blipFill>
              <a:blip r:embed="rId5">
                <a:biLevel thresh="75000"/>
              </a:blip>
              <a:stretch>
                <a:fillRect/>
              </a:stretch>
            </p:blipFill>
            <p:spPr>
              <a:xfrm>
                <a:off x="8043674" y="1788286"/>
                <a:ext cx="597736" cy="941639"/>
              </a:xfrm>
              <a:prstGeom prst="rect">
                <a:avLst/>
              </a:prstGeom>
            </p:spPr>
          </p:pic>
          <p:pic>
            <p:nvPicPr>
              <p:cNvPr id="11" name="图片 10">
                <a:extLst>
                  <a:ext uri="{FF2B5EF4-FFF2-40B4-BE49-F238E27FC236}">
                    <a16:creationId xmlns:a16="http://schemas.microsoft.com/office/drawing/2014/main" id="{43D8C677-68E7-4A2A-0E82-AFAD02F6270B}"/>
                  </a:ext>
                </a:extLst>
              </p:cNvPr>
              <p:cNvPicPr>
                <a:picLocks noChangeAspect="1"/>
              </p:cNvPicPr>
              <p:nvPr/>
            </p:nvPicPr>
            <p:blipFill>
              <a:blip r:embed="rId6">
                <a:biLevel thresh="75000"/>
              </a:blip>
              <a:stretch>
                <a:fillRect/>
              </a:stretch>
            </p:blipFill>
            <p:spPr>
              <a:xfrm>
                <a:off x="8781269" y="1788287"/>
                <a:ext cx="2107163" cy="941638"/>
              </a:xfrm>
              <a:prstGeom prst="rect">
                <a:avLst/>
              </a:prstGeom>
            </p:spPr>
          </p:pic>
          <p:pic>
            <p:nvPicPr>
              <p:cNvPr id="12" name="图片 11">
                <a:extLst>
                  <a:ext uri="{FF2B5EF4-FFF2-40B4-BE49-F238E27FC236}">
                    <a16:creationId xmlns:a16="http://schemas.microsoft.com/office/drawing/2014/main" id="{B5A25BDB-5893-CB9B-5BD1-0E8920E399A3}"/>
                  </a:ext>
                </a:extLst>
              </p:cNvPr>
              <p:cNvPicPr>
                <a:picLocks noChangeAspect="1"/>
              </p:cNvPicPr>
              <p:nvPr/>
            </p:nvPicPr>
            <p:blipFill>
              <a:blip r:embed="rId7">
                <a:biLevel thresh="75000"/>
              </a:blip>
              <a:stretch>
                <a:fillRect/>
              </a:stretch>
            </p:blipFill>
            <p:spPr>
              <a:xfrm>
                <a:off x="6962176" y="1788287"/>
                <a:ext cx="941639" cy="941639"/>
              </a:xfrm>
              <a:prstGeom prst="rect">
                <a:avLst/>
              </a:prstGeom>
            </p:spPr>
          </p:pic>
        </p:grpSp>
        <p:pic>
          <p:nvPicPr>
            <p:cNvPr id="6" name="图片 5">
              <a:extLst>
                <a:ext uri="{FF2B5EF4-FFF2-40B4-BE49-F238E27FC236}">
                  <a16:creationId xmlns:a16="http://schemas.microsoft.com/office/drawing/2014/main" id="{3E097E7B-5B75-5496-903C-F5CE58401D18}"/>
                </a:ext>
              </a:extLst>
            </p:cNvPr>
            <p:cNvPicPr>
              <a:picLocks noChangeAspect="1"/>
            </p:cNvPicPr>
            <p:nvPr/>
          </p:nvPicPr>
          <p:blipFill>
            <a:blip r:embed="rId8">
              <a:biLevel thresh="75000"/>
            </a:blip>
            <a:stretch>
              <a:fillRect/>
            </a:stretch>
          </p:blipFill>
          <p:spPr>
            <a:xfrm>
              <a:off x="9355922" y="396991"/>
              <a:ext cx="861216" cy="1099299"/>
            </a:xfrm>
            <a:prstGeom prst="rect">
              <a:avLst/>
            </a:prstGeom>
          </p:spPr>
        </p:pic>
      </p:grpSp>
      <p:pic>
        <p:nvPicPr>
          <p:cNvPr id="14" name="图片 13">
            <a:extLst>
              <a:ext uri="{FF2B5EF4-FFF2-40B4-BE49-F238E27FC236}">
                <a16:creationId xmlns:a16="http://schemas.microsoft.com/office/drawing/2014/main" id="{B5DDE34D-AAAD-12A9-37D8-3B5EE4FCEC6E}"/>
              </a:ext>
            </a:extLst>
          </p:cNvPr>
          <p:cNvPicPr>
            <a:picLocks noChangeAspect="1"/>
          </p:cNvPicPr>
          <p:nvPr/>
        </p:nvPicPr>
        <p:blipFill>
          <a:blip r:embed="rId9">
            <a:biLevel thresh="75000"/>
          </a:blip>
          <a:stretch>
            <a:fillRect/>
          </a:stretch>
        </p:blipFill>
        <p:spPr>
          <a:xfrm>
            <a:off x="3600209" y="4559894"/>
            <a:ext cx="6249056" cy="1308034"/>
          </a:xfrm>
          <a:prstGeom prst="rect">
            <a:avLst/>
          </a:prstGeom>
        </p:spPr>
      </p:pic>
      <p:grpSp>
        <p:nvGrpSpPr>
          <p:cNvPr id="15" name="组合 14">
            <a:extLst>
              <a:ext uri="{FF2B5EF4-FFF2-40B4-BE49-F238E27FC236}">
                <a16:creationId xmlns:a16="http://schemas.microsoft.com/office/drawing/2014/main" id="{1C3147B1-9F3F-A615-0A60-E046EE4ADDA5}"/>
              </a:ext>
            </a:extLst>
          </p:cNvPr>
          <p:cNvGrpSpPr/>
          <p:nvPr/>
        </p:nvGrpSpPr>
        <p:grpSpPr>
          <a:xfrm>
            <a:off x="9967488" y="2420435"/>
            <a:ext cx="1937921" cy="1262754"/>
            <a:chOff x="12610542" y="2703194"/>
            <a:chExt cx="2036712" cy="1327126"/>
          </a:xfrm>
        </p:grpSpPr>
        <p:pic>
          <p:nvPicPr>
            <p:cNvPr id="16" name="图片 15">
              <a:extLst>
                <a:ext uri="{FF2B5EF4-FFF2-40B4-BE49-F238E27FC236}">
                  <a16:creationId xmlns:a16="http://schemas.microsoft.com/office/drawing/2014/main" id="{8A9E2E3E-951C-BB16-AE63-948C181B63B1}"/>
                </a:ext>
              </a:extLst>
            </p:cNvPr>
            <p:cNvPicPr>
              <a:picLocks noChangeAspect="1"/>
            </p:cNvPicPr>
            <p:nvPr/>
          </p:nvPicPr>
          <p:blipFill>
            <a:blip r:embed="rId10"/>
            <a:stretch>
              <a:fillRect/>
            </a:stretch>
          </p:blipFill>
          <p:spPr>
            <a:xfrm>
              <a:off x="12610542" y="2764414"/>
              <a:ext cx="1219200" cy="1228725"/>
            </a:xfrm>
            <a:prstGeom prst="rect">
              <a:avLst/>
            </a:prstGeom>
          </p:spPr>
        </p:pic>
        <p:pic>
          <p:nvPicPr>
            <p:cNvPr id="18" name="图片 17">
              <a:extLst>
                <a:ext uri="{FF2B5EF4-FFF2-40B4-BE49-F238E27FC236}">
                  <a16:creationId xmlns:a16="http://schemas.microsoft.com/office/drawing/2014/main" id="{11EA72A3-FBC5-DAF4-F9B0-60680FC7C075}"/>
                </a:ext>
              </a:extLst>
            </p:cNvPr>
            <p:cNvPicPr>
              <a:picLocks noChangeAspect="1"/>
            </p:cNvPicPr>
            <p:nvPr/>
          </p:nvPicPr>
          <p:blipFill>
            <a:blip r:embed="rId11"/>
            <a:stretch>
              <a:fillRect/>
            </a:stretch>
          </p:blipFill>
          <p:spPr>
            <a:xfrm>
              <a:off x="13672351" y="2703194"/>
              <a:ext cx="974903" cy="1327126"/>
            </a:xfrm>
            <a:prstGeom prst="rect">
              <a:avLst/>
            </a:prstGeom>
          </p:spPr>
        </p:pic>
      </p:grpSp>
      <p:cxnSp>
        <p:nvCxnSpPr>
          <p:cNvPr id="19" name="连接符: 肘形 18">
            <a:extLst>
              <a:ext uri="{FF2B5EF4-FFF2-40B4-BE49-F238E27FC236}">
                <a16:creationId xmlns:a16="http://schemas.microsoft.com/office/drawing/2014/main" id="{16C4EF55-E684-1467-0BAE-2B2460F93AAA}"/>
              </a:ext>
            </a:extLst>
          </p:cNvPr>
          <p:cNvCxnSpPr>
            <a:stCxn id="3" idx="0"/>
            <a:endCxn id="8" idx="1"/>
          </p:cNvCxnSpPr>
          <p:nvPr/>
        </p:nvCxnSpPr>
        <p:spPr>
          <a:xfrm rot="5400000" flipH="1" flipV="1">
            <a:off x="2189088" y="515336"/>
            <a:ext cx="694215" cy="2128027"/>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990AF502-C639-A684-A786-365EF5F81780}"/>
              </a:ext>
            </a:extLst>
          </p:cNvPr>
          <p:cNvSpPr/>
          <p:nvPr/>
        </p:nvSpPr>
        <p:spPr>
          <a:xfrm>
            <a:off x="1556226" y="1236059"/>
            <a:ext cx="1876701" cy="380703"/>
          </a:xfrm>
          <a:prstGeom prst="rect">
            <a:avLst/>
          </a:prstGeom>
          <a:noFill/>
        </p:spPr>
        <p:txBody>
          <a:bodyPr wrap="square" lIns="91440" tIns="45720" rIns="91440" bIns="45720">
            <a:spAutoFit/>
          </a:bodyPr>
          <a:lstStyle/>
          <a:p>
            <a:pPr algn="ctr"/>
            <a:r>
              <a:rPr lang="en-US" altLang="zh-CN" sz="2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Measuring </a:t>
            </a:r>
            <a:endParaRPr lang="zh-CN" altLang="en-US" sz="2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cxnSp>
        <p:nvCxnSpPr>
          <p:cNvPr id="22" name="连接符: 肘形 21">
            <a:extLst>
              <a:ext uri="{FF2B5EF4-FFF2-40B4-BE49-F238E27FC236}">
                <a16:creationId xmlns:a16="http://schemas.microsoft.com/office/drawing/2014/main" id="{2BD1AF0F-B41E-6421-8790-82723FD2B52E}"/>
              </a:ext>
            </a:extLst>
          </p:cNvPr>
          <p:cNvCxnSpPr>
            <a:cxnSpLocks/>
            <a:stCxn id="6" idx="3"/>
          </p:cNvCxnSpPr>
          <p:nvPr/>
        </p:nvCxnSpPr>
        <p:spPr>
          <a:xfrm>
            <a:off x="9921305" y="1236060"/>
            <a:ext cx="1010306" cy="1081228"/>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3" name="连接符: 肘形 22">
            <a:extLst>
              <a:ext uri="{FF2B5EF4-FFF2-40B4-BE49-F238E27FC236}">
                <a16:creationId xmlns:a16="http://schemas.microsoft.com/office/drawing/2014/main" id="{70D976AA-5939-4CC0-CAE9-5BB2C919504B}"/>
              </a:ext>
            </a:extLst>
          </p:cNvPr>
          <p:cNvCxnSpPr>
            <a:cxnSpLocks/>
            <a:stCxn id="14" idx="1"/>
            <a:endCxn id="29" idx="2"/>
          </p:cNvCxnSpPr>
          <p:nvPr/>
        </p:nvCxnSpPr>
        <p:spPr>
          <a:xfrm rot="10800000">
            <a:off x="1470878" y="4595411"/>
            <a:ext cx="2129332" cy="618501"/>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4" name="连接符: 肘形 23">
            <a:extLst>
              <a:ext uri="{FF2B5EF4-FFF2-40B4-BE49-F238E27FC236}">
                <a16:creationId xmlns:a16="http://schemas.microsoft.com/office/drawing/2014/main" id="{7B8643CE-7333-0933-0547-AF9FA3BEB1E3}"/>
              </a:ext>
            </a:extLst>
          </p:cNvPr>
          <p:cNvCxnSpPr>
            <a:cxnSpLocks/>
            <a:stCxn id="26" idx="2"/>
            <a:endCxn id="14" idx="3"/>
          </p:cNvCxnSpPr>
          <p:nvPr/>
        </p:nvCxnSpPr>
        <p:spPr>
          <a:xfrm rot="5400000">
            <a:off x="9948966" y="4257038"/>
            <a:ext cx="857172" cy="1056574"/>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5" name="矩形 24">
            <a:extLst>
              <a:ext uri="{FF2B5EF4-FFF2-40B4-BE49-F238E27FC236}">
                <a16:creationId xmlns:a16="http://schemas.microsoft.com/office/drawing/2014/main" id="{0C813C6A-A4C3-33C4-C990-59501A43D020}"/>
              </a:ext>
            </a:extLst>
          </p:cNvPr>
          <p:cNvSpPr/>
          <p:nvPr/>
        </p:nvSpPr>
        <p:spPr>
          <a:xfrm>
            <a:off x="1597193" y="4769594"/>
            <a:ext cx="1876701" cy="380703"/>
          </a:xfrm>
          <a:prstGeom prst="rect">
            <a:avLst/>
          </a:prstGeom>
          <a:noFill/>
        </p:spPr>
        <p:txBody>
          <a:bodyPr wrap="square" lIns="91440" tIns="45720" rIns="91440" bIns="45720">
            <a:spAutoFit/>
          </a:bodyPr>
          <a:lstStyle/>
          <a:p>
            <a:pPr algn="ctr"/>
            <a:r>
              <a:rPr lang="en-US" altLang="zh-CN" sz="2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Controlling</a:t>
            </a:r>
            <a:endParaRPr lang="zh-CN" altLang="en-US" sz="2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8DF43002-05A0-E0C3-869C-85B32140FB22}"/>
              </a:ext>
            </a:extLst>
          </p:cNvPr>
          <p:cNvSpPr/>
          <p:nvPr/>
        </p:nvSpPr>
        <p:spPr>
          <a:xfrm>
            <a:off x="9967488" y="3683189"/>
            <a:ext cx="1876701" cy="673550"/>
          </a:xfrm>
          <a:prstGeom prst="rect">
            <a:avLst/>
          </a:prstGeom>
          <a:noFill/>
        </p:spPr>
        <p:txBody>
          <a:bodyPr wrap="square" lIns="91440" tIns="45720" rIns="91440" bIns="45720">
            <a:spAutoFit/>
          </a:bodyPr>
          <a:lstStyle/>
          <a:p>
            <a:pPr algn="ctr"/>
            <a:r>
              <a:rPr lang="en-US" altLang="zh-CN" sz="2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Transformer- based DQN</a:t>
            </a:r>
            <a:endParaRPr lang="zh-CN" altLang="en-US" sz="2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D82AA056-437B-C12B-5AE0-D8D40BE7EEDA}"/>
              </a:ext>
            </a:extLst>
          </p:cNvPr>
          <p:cNvSpPr/>
          <p:nvPr/>
        </p:nvSpPr>
        <p:spPr>
          <a:xfrm>
            <a:off x="4701942" y="1709999"/>
            <a:ext cx="3120145" cy="439272"/>
          </a:xfrm>
          <a:prstGeom prst="rect">
            <a:avLst/>
          </a:prstGeom>
          <a:noFill/>
        </p:spPr>
        <p:txBody>
          <a:bodyPr wrap="square" lIns="91440" tIns="45720" rIns="91440" bIns="45720">
            <a:spAutoFit/>
          </a:bodyPr>
          <a:lstStyle/>
          <a:p>
            <a:pPr algn="ctr"/>
            <a:r>
              <a:rPr lang="en-US" altLang="zh-CN"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State of Microgrid</a:t>
            </a:r>
            <a:endParaRPr lang="zh-CN" alt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28" name="矩形 27">
            <a:extLst>
              <a:ext uri="{FF2B5EF4-FFF2-40B4-BE49-F238E27FC236}">
                <a16:creationId xmlns:a16="http://schemas.microsoft.com/office/drawing/2014/main" id="{6929C60F-1BC7-E9F2-9DBD-44146934BAE9}"/>
              </a:ext>
            </a:extLst>
          </p:cNvPr>
          <p:cNvSpPr/>
          <p:nvPr/>
        </p:nvSpPr>
        <p:spPr>
          <a:xfrm>
            <a:off x="4701941" y="5700303"/>
            <a:ext cx="3120145" cy="439272"/>
          </a:xfrm>
          <a:prstGeom prst="rect">
            <a:avLst/>
          </a:prstGeom>
          <a:noFill/>
        </p:spPr>
        <p:txBody>
          <a:bodyPr wrap="square" lIns="91440" tIns="45720" rIns="91440" bIns="45720">
            <a:spAutoFit/>
          </a:bodyPr>
          <a:lstStyle/>
          <a:p>
            <a:pPr algn="ctr"/>
            <a:r>
              <a:rPr lang="en-US" altLang="zh-CN"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Controlling Actions</a:t>
            </a:r>
            <a:endParaRPr lang="zh-CN" alt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29" name="矩形 28">
            <a:extLst>
              <a:ext uri="{FF2B5EF4-FFF2-40B4-BE49-F238E27FC236}">
                <a16:creationId xmlns:a16="http://schemas.microsoft.com/office/drawing/2014/main" id="{21831343-54F1-09F1-6A91-ED4F73F60510}"/>
              </a:ext>
            </a:extLst>
          </p:cNvPr>
          <p:cNvSpPr/>
          <p:nvPr/>
        </p:nvSpPr>
        <p:spPr>
          <a:xfrm>
            <a:off x="-89196" y="4214707"/>
            <a:ext cx="3120145" cy="380703"/>
          </a:xfrm>
          <a:prstGeom prst="rect">
            <a:avLst/>
          </a:prstGeom>
          <a:noFill/>
        </p:spPr>
        <p:txBody>
          <a:bodyPr wrap="square" lIns="91440" tIns="45720" rIns="91440" bIns="45720">
            <a:spAutoFit/>
          </a:bodyPr>
          <a:lstStyle/>
          <a:p>
            <a:pPr algn="ctr"/>
            <a:r>
              <a:rPr lang="en-US" altLang="zh-CN" sz="2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Microgrid System</a:t>
            </a:r>
            <a:endParaRPr lang="zh-CN" altLang="en-US" sz="2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30" name="矩形 29">
            <a:extLst>
              <a:ext uri="{FF2B5EF4-FFF2-40B4-BE49-F238E27FC236}">
                <a16:creationId xmlns:a16="http://schemas.microsoft.com/office/drawing/2014/main" id="{E29574EB-F502-AB53-3896-2CEAC77291CA}"/>
              </a:ext>
            </a:extLst>
          </p:cNvPr>
          <p:cNvSpPr/>
          <p:nvPr/>
        </p:nvSpPr>
        <p:spPr>
          <a:xfrm>
            <a:off x="3185396" y="3132463"/>
            <a:ext cx="6559486" cy="439272"/>
          </a:xfrm>
          <a:prstGeom prst="rect">
            <a:avLst/>
          </a:prstGeom>
          <a:noFill/>
        </p:spPr>
        <p:txBody>
          <a:bodyPr wrap="none" lIns="91440" tIns="45720" rIns="91440" bIns="45720">
            <a:spAutoFit/>
          </a:bodyPr>
          <a:lstStyle/>
          <a:p>
            <a:pPr algn="ctr"/>
            <a:r>
              <a:rPr lang="en-US" altLang="zh-CN" sz="2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Times New Roman" panose="02020603050405020304" pitchFamily="18" charset="0"/>
                <a:ea typeface="等线" panose="02010600030101010101" pitchFamily="2" charset="-122"/>
              </a:rPr>
              <a:t>Transformer-based DQN for Microgrid Power Control</a:t>
            </a:r>
            <a:endParaRPr lang="zh-CN" altLang="en-US" sz="2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17" name="标题 1">
            <a:extLst>
              <a:ext uri="{FF2B5EF4-FFF2-40B4-BE49-F238E27FC236}">
                <a16:creationId xmlns:a16="http://schemas.microsoft.com/office/drawing/2014/main" id="{C8DBA498-9A86-CE53-B0B4-EB07C470BD30}"/>
              </a:ext>
            </a:extLst>
          </p:cNvPr>
          <p:cNvSpPr>
            <a:spLocks noGrp="1"/>
          </p:cNvSpPr>
          <p:nvPr>
            <p:ph type="title"/>
          </p:nvPr>
        </p:nvSpPr>
        <p:spPr>
          <a:xfrm>
            <a:off x="132102" y="62622"/>
            <a:ext cx="12641284" cy="753807"/>
          </a:xfrm>
        </p:spPr>
        <p:txBody>
          <a:bodyPr>
            <a:normAutofit/>
          </a:bodyPr>
          <a:lstStyle/>
          <a:p>
            <a:r>
              <a:rPr lang="en-US" altLang="zh-CN" sz="36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Microgrid Power Control – Methodology</a:t>
            </a:r>
            <a:endParaRPr lang="zh-CN" altLang="en-US" sz="3600" dirty="0"/>
          </a:p>
        </p:txBody>
      </p:sp>
      <p:sp>
        <p:nvSpPr>
          <p:cNvPr id="2" name="矩形 1">
            <a:extLst>
              <a:ext uri="{FF2B5EF4-FFF2-40B4-BE49-F238E27FC236}">
                <a16:creationId xmlns:a16="http://schemas.microsoft.com/office/drawing/2014/main" id="{ECA6F3A0-8F77-6F1E-B992-BBBFD0EF1002}"/>
              </a:ext>
            </a:extLst>
          </p:cNvPr>
          <p:cNvSpPr/>
          <p:nvPr/>
        </p:nvSpPr>
        <p:spPr>
          <a:xfrm>
            <a:off x="0" y="6275551"/>
            <a:ext cx="12192000" cy="621620"/>
          </a:xfrm>
          <a:prstGeom prst="rect">
            <a:avLst/>
          </a:prstGeom>
          <a:solidFill>
            <a:srgbClr val="7DFFFC">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7" name="直接连接符 6">
            <a:extLst>
              <a:ext uri="{FF2B5EF4-FFF2-40B4-BE49-F238E27FC236}">
                <a16:creationId xmlns:a16="http://schemas.microsoft.com/office/drawing/2014/main" id="{58F60F10-B4ED-D8CE-79A8-92AADA5A582B}"/>
              </a:ext>
            </a:extLst>
          </p:cNvPr>
          <p:cNvCxnSpPr>
            <a:cxnSpLocks/>
          </p:cNvCxnSpPr>
          <p:nvPr/>
        </p:nvCxnSpPr>
        <p:spPr>
          <a:xfrm>
            <a:off x="0" y="6263547"/>
            <a:ext cx="12192000" cy="0"/>
          </a:xfrm>
          <a:prstGeom prst="line">
            <a:avLst/>
          </a:prstGeom>
          <a:ln w="31750" cmpd="sng">
            <a:solidFill>
              <a:schemeClr val="bg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13" name="图片 12">
            <a:extLst>
              <a:ext uri="{FF2B5EF4-FFF2-40B4-BE49-F238E27FC236}">
                <a16:creationId xmlns:a16="http://schemas.microsoft.com/office/drawing/2014/main" id="{B5B526EA-95FA-258C-E226-0DAE235242AF}"/>
              </a:ext>
            </a:extLst>
          </p:cNvPr>
          <p:cNvPicPr>
            <a:picLocks noChangeAspect="1"/>
          </p:cNvPicPr>
          <p:nvPr/>
        </p:nvPicPr>
        <p:blipFill>
          <a:blip r:embed="rId12"/>
          <a:srcRect l="21955" t="19874" r="21895" b="21002"/>
          <a:stretch/>
        </p:blipFill>
        <p:spPr>
          <a:xfrm>
            <a:off x="41566" y="6294393"/>
            <a:ext cx="526276" cy="554135"/>
          </a:xfrm>
          <a:prstGeom prst="rect">
            <a:avLst/>
          </a:prstGeom>
        </p:spPr>
      </p:pic>
      <p:sp>
        <p:nvSpPr>
          <p:cNvPr id="21" name="Rectangle 1">
            <a:extLst>
              <a:ext uri="{FF2B5EF4-FFF2-40B4-BE49-F238E27FC236}">
                <a16:creationId xmlns:a16="http://schemas.microsoft.com/office/drawing/2014/main" id="{4821BAEB-2EE3-071F-326A-BA6705E3CBE7}"/>
              </a:ext>
            </a:extLst>
          </p:cNvPr>
          <p:cNvSpPr>
            <a:spLocks noChangeArrowheads="1"/>
          </p:cNvSpPr>
          <p:nvPr/>
        </p:nvSpPr>
        <p:spPr bwMode="auto">
          <a:xfrm>
            <a:off x="511437" y="6272090"/>
            <a:ext cx="7840608"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1" i="0" u="none" strike="noStrike" cap="none" normalizeH="0" baseline="0" dirty="0">
                <a:ln>
                  <a:noFill/>
                </a:ln>
                <a:solidFill>
                  <a:schemeClr val="tx1"/>
                </a:solidFill>
                <a:effectLst/>
                <a:latin typeface="Arial" panose="020B0604020202020204" pitchFamily="34" charset="0"/>
              </a:rPr>
              <a:t>DQN Handles Diverse Inputs and Outputs for </a:t>
            </a:r>
            <a:r>
              <a:rPr kumimoji="0" lang="en-US" altLang="zh-CN" sz="1800" b="1" i="0" u="none" strike="noStrike" cap="none" normalizeH="0" baseline="0" dirty="0">
                <a:ln>
                  <a:noFill/>
                </a:ln>
                <a:solidFill>
                  <a:srgbClr val="FF0000"/>
                </a:solidFill>
                <a:effectLst/>
                <a:latin typeface="Arial" panose="020B0604020202020204" pitchFamily="34" charset="0"/>
              </a:rPr>
              <a:t>Nonlinear Environments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1" i="0" u="none" strike="noStrike" cap="none" normalizeH="0" baseline="0" dirty="0">
                <a:ln>
                  <a:noFill/>
                </a:ln>
                <a:solidFill>
                  <a:schemeClr val="tx1"/>
                </a:solidFill>
                <a:effectLst/>
                <a:latin typeface="Arial" panose="020B0604020202020204" pitchFamily="34" charset="0"/>
              </a:rPr>
              <a:t>Transformer Capturing </a:t>
            </a:r>
            <a:r>
              <a:rPr kumimoji="0" lang="en-US" altLang="zh-CN" sz="1800" b="1" i="0" u="none" strike="noStrike" cap="none" normalizeH="0" baseline="0" dirty="0">
                <a:ln>
                  <a:noFill/>
                </a:ln>
                <a:solidFill>
                  <a:srgbClr val="FF0000"/>
                </a:solidFill>
                <a:effectLst/>
                <a:latin typeface="Arial" panose="020B0604020202020204" pitchFamily="34" charset="0"/>
              </a:rPr>
              <a:t>Long-Term Dependencies</a:t>
            </a:r>
            <a:endParaRPr kumimoji="0" lang="zh-CN" altLang="zh-CN" sz="1800" b="1" i="0" u="none" strike="noStrike" cap="none" normalizeH="0" baseline="0" dirty="0">
              <a:ln>
                <a:noFill/>
              </a:ln>
              <a:solidFill>
                <a:srgbClr val="FF0000"/>
              </a:solidFill>
              <a:effectLst/>
              <a:latin typeface="Arial" panose="020B0604020202020204" pitchFamily="34" charset="0"/>
            </a:endParaRPr>
          </a:p>
        </p:txBody>
      </p:sp>
      <p:sp>
        <p:nvSpPr>
          <p:cNvPr id="31" name="文本框 30">
            <a:extLst>
              <a:ext uri="{FF2B5EF4-FFF2-40B4-BE49-F238E27FC236}">
                <a16:creationId xmlns:a16="http://schemas.microsoft.com/office/drawing/2014/main" id="{362289E8-E644-B45F-01CB-28BD71865E7F}"/>
              </a:ext>
            </a:extLst>
          </p:cNvPr>
          <p:cNvSpPr txBox="1"/>
          <p:nvPr/>
        </p:nvSpPr>
        <p:spPr>
          <a:xfrm>
            <a:off x="11730444" y="6481354"/>
            <a:ext cx="415498"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14</a:t>
            </a:r>
            <a:endParaRPr lang="zh-CN" altLang="en-US" b="1"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01912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53E85D-4904-9B62-3898-302FE3C6C6C9}"/>
            </a:ext>
          </a:extLst>
        </p:cNvPr>
        <p:cNvGrpSpPr/>
        <p:nvPr/>
      </p:nvGrpSpPr>
      <p:grpSpPr>
        <a:xfrm>
          <a:off x="0" y="0"/>
          <a:ext cx="0" cy="0"/>
          <a:chOff x="0" y="0"/>
          <a:chExt cx="0" cy="0"/>
        </a:xfrm>
      </p:grpSpPr>
      <p:sp>
        <p:nvSpPr>
          <p:cNvPr id="17" name="标题 1">
            <a:extLst>
              <a:ext uri="{FF2B5EF4-FFF2-40B4-BE49-F238E27FC236}">
                <a16:creationId xmlns:a16="http://schemas.microsoft.com/office/drawing/2014/main" id="{B171C565-9FFF-184E-EE28-02F5A3257037}"/>
              </a:ext>
            </a:extLst>
          </p:cNvPr>
          <p:cNvSpPr>
            <a:spLocks noGrp="1"/>
          </p:cNvSpPr>
          <p:nvPr>
            <p:ph type="title"/>
          </p:nvPr>
        </p:nvSpPr>
        <p:spPr>
          <a:xfrm>
            <a:off x="132102" y="62622"/>
            <a:ext cx="12641284" cy="753807"/>
          </a:xfrm>
        </p:spPr>
        <p:txBody>
          <a:bodyPr>
            <a:normAutofit/>
          </a:bodyPr>
          <a:lstStyle/>
          <a:p>
            <a:r>
              <a:rPr lang="en-US" altLang="zh-CN" sz="36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Microgrid Power Control – Expected Results</a:t>
            </a:r>
            <a:endParaRPr lang="zh-CN" altLang="en-US" sz="3600" dirty="0"/>
          </a:p>
        </p:txBody>
      </p:sp>
      <p:pic>
        <p:nvPicPr>
          <p:cNvPr id="32" name="图片 31">
            <a:extLst>
              <a:ext uri="{FF2B5EF4-FFF2-40B4-BE49-F238E27FC236}">
                <a16:creationId xmlns:a16="http://schemas.microsoft.com/office/drawing/2014/main" id="{7FE7C819-D221-6FDE-69C4-FA2DF7814D79}"/>
              </a:ext>
            </a:extLst>
          </p:cNvPr>
          <p:cNvPicPr>
            <a:picLocks noChangeAspect="1"/>
          </p:cNvPicPr>
          <p:nvPr/>
        </p:nvPicPr>
        <p:blipFill>
          <a:blip r:embed="rId3"/>
          <a:srcRect b="1429"/>
          <a:stretch/>
        </p:blipFill>
        <p:spPr>
          <a:xfrm>
            <a:off x="132102" y="1290339"/>
            <a:ext cx="7821778" cy="4620604"/>
          </a:xfrm>
          <a:prstGeom prst="rect">
            <a:avLst/>
          </a:prstGeom>
        </p:spPr>
      </p:pic>
      <p:pic>
        <p:nvPicPr>
          <p:cNvPr id="38" name="Picture 5" descr="Rain Solar Panel Royalty-Free Images, Stock Photos &amp; Pictures | Shutterstock">
            <a:extLst>
              <a:ext uri="{FF2B5EF4-FFF2-40B4-BE49-F238E27FC236}">
                <a16:creationId xmlns:a16="http://schemas.microsoft.com/office/drawing/2014/main" id="{695D7734-546F-3E9C-A568-4034593EFD8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8699"/>
          <a:stretch/>
        </p:blipFill>
        <p:spPr bwMode="auto">
          <a:xfrm>
            <a:off x="8893651" y="2000008"/>
            <a:ext cx="2910126" cy="1907572"/>
          </a:xfrm>
          <a:prstGeom prst="rect">
            <a:avLst/>
          </a:prstGeom>
          <a:noFill/>
          <a:extLst>
            <a:ext uri="{909E8E84-426E-40DD-AFC4-6F175D3DCCD1}">
              <a14:hiddenFill xmlns:a14="http://schemas.microsoft.com/office/drawing/2010/main">
                <a:solidFill>
                  <a:srgbClr val="FFFFFF"/>
                </a:solidFill>
              </a14:hiddenFill>
            </a:ext>
          </a:extLst>
        </p:spPr>
      </p:pic>
      <p:pic>
        <p:nvPicPr>
          <p:cNvPr id="39" name="图片 38">
            <a:extLst>
              <a:ext uri="{FF2B5EF4-FFF2-40B4-BE49-F238E27FC236}">
                <a16:creationId xmlns:a16="http://schemas.microsoft.com/office/drawing/2014/main" id="{0E9A3286-362A-E0AA-2FBD-7C0B99B40499}"/>
              </a:ext>
            </a:extLst>
          </p:cNvPr>
          <p:cNvPicPr>
            <a:picLocks noChangeAspect="1"/>
          </p:cNvPicPr>
          <p:nvPr/>
        </p:nvPicPr>
        <p:blipFill>
          <a:blip r:embed="rId5"/>
          <a:srcRect l="9310" b="16167"/>
          <a:stretch/>
        </p:blipFill>
        <p:spPr>
          <a:xfrm>
            <a:off x="8781793" y="69589"/>
            <a:ext cx="3133844" cy="1689364"/>
          </a:xfrm>
          <a:prstGeom prst="rect">
            <a:avLst/>
          </a:prstGeom>
        </p:spPr>
      </p:pic>
      <p:sp>
        <p:nvSpPr>
          <p:cNvPr id="40" name="文本框 39">
            <a:extLst>
              <a:ext uri="{FF2B5EF4-FFF2-40B4-BE49-F238E27FC236}">
                <a16:creationId xmlns:a16="http://schemas.microsoft.com/office/drawing/2014/main" id="{D62E1030-63B8-BAAD-7C27-1B30F9F43510}"/>
              </a:ext>
            </a:extLst>
          </p:cNvPr>
          <p:cNvSpPr txBox="1"/>
          <p:nvPr/>
        </p:nvSpPr>
        <p:spPr>
          <a:xfrm>
            <a:off x="9845211" y="1697925"/>
            <a:ext cx="1007007"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Nonlinear</a:t>
            </a:r>
            <a:endParaRPr lang="zh-CN" altLang="en-US" dirty="0">
              <a:latin typeface="Times New Roman" panose="02020603050405020304" pitchFamily="18" charset="0"/>
              <a:cs typeface="Times New Roman" panose="02020603050405020304" pitchFamily="18" charset="0"/>
            </a:endParaRPr>
          </a:p>
        </p:txBody>
      </p:sp>
      <p:sp>
        <p:nvSpPr>
          <p:cNvPr id="41" name="文本框 40">
            <a:extLst>
              <a:ext uri="{FF2B5EF4-FFF2-40B4-BE49-F238E27FC236}">
                <a16:creationId xmlns:a16="http://schemas.microsoft.com/office/drawing/2014/main" id="{FC6B6E19-D402-C352-E83C-7F2E085183B6}"/>
              </a:ext>
            </a:extLst>
          </p:cNvPr>
          <p:cNvSpPr txBox="1"/>
          <p:nvPr/>
        </p:nvSpPr>
        <p:spPr>
          <a:xfrm>
            <a:off x="9683083" y="3907580"/>
            <a:ext cx="1331262"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Time-Varying</a:t>
            </a:r>
            <a:endParaRPr lang="zh-CN" altLang="en-US" dirty="0">
              <a:latin typeface="Times New Roman" panose="02020603050405020304" pitchFamily="18" charset="0"/>
              <a:cs typeface="Times New Roman" panose="02020603050405020304" pitchFamily="18" charset="0"/>
            </a:endParaRPr>
          </a:p>
        </p:txBody>
      </p:sp>
      <p:sp>
        <p:nvSpPr>
          <p:cNvPr id="43" name="文本框 42">
            <a:extLst>
              <a:ext uri="{FF2B5EF4-FFF2-40B4-BE49-F238E27FC236}">
                <a16:creationId xmlns:a16="http://schemas.microsoft.com/office/drawing/2014/main" id="{44E77806-5A9E-4C5E-828F-EE33ADD59AA1}"/>
              </a:ext>
            </a:extLst>
          </p:cNvPr>
          <p:cNvSpPr txBox="1"/>
          <p:nvPr/>
        </p:nvSpPr>
        <p:spPr>
          <a:xfrm>
            <a:off x="7463830" y="1955957"/>
            <a:ext cx="1342901" cy="584775"/>
          </a:xfrm>
          <a:prstGeom prst="rect">
            <a:avLst/>
          </a:prstGeom>
          <a:noFill/>
        </p:spPr>
        <p:txBody>
          <a:bodyPr wrap="square">
            <a:spAutoFit/>
          </a:bodyPr>
          <a:lstStyle/>
          <a:p>
            <a:pPr algn="ctr"/>
            <a:r>
              <a:rPr lang="en-US" altLang="zh-CN" sz="1600" b="1" dirty="0">
                <a:latin typeface="Times New Roman" panose="02020603050405020304" pitchFamily="18" charset="0"/>
                <a:cs typeface="Times New Roman" panose="02020603050405020304" pitchFamily="18" charset="0"/>
              </a:rPr>
              <a:t>Tackle Challenges</a:t>
            </a:r>
            <a:endParaRPr lang="zh-CN" altLang="en-US" sz="1600" b="1" dirty="0">
              <a:latin typeface="Times New Roman" panose="02020603050405020304" pitchFamily="18" charset="0"/>
              <a:cs typeface="Times New Roman" panose="02020603050405020304" pitchFamily="18" charset="0"/>
            </a:endParaRPr>
          </a:p>
        </p:txBody>
      </p:sp>
      <p:sp>
        <p:nvSpPr>
          <p:cNvPr id="44" name="箭头: 圆角右 43">
            <a:extLst>
              <a:ext uri="{FF2B5EF4-FFF2-40B4-BE49-F238E27FC236}">
                <a16:creationId xmlns:a16="http://schemas.microsoft.com/office/drawing/2014/main" id="{92165495-801B-D15C-DA08-D8DEA89767CA}"/>
              </a:ext>
            </a:extLst>
          </p:cNvPr>
          <p:cNvSpPr/>
          <p:nvPr/>
        </p:nvSpPr>
        <p:spPr>
          <a:xfrm>
            <a:off x="7413171" y="1541782"/>
            <a:ext cx="1342901" cy="1244961"/>
          </a:xfrm>
          <a:prstGeom prst="bentArrow">
            <a:avLst>
              <a:gd name="adj1" fmla="val 18991"/>
              <a:gd name="adj2" fmla="val 25000"/>
              <a:gd name="adj3" fmla="val 25000"/>
              <a:gd name="adj4" fmla="val 3127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52" name="组合 51">
            <a:extLst>
              <a:ext uri="{FF2B5EF4-FFF2-40B4-BE49-F238E27FC236}">
                <a16:creationId xmlns:a16="http://schemas.microsoft.com/office/drawing/2014/main" id="{0C5E05BC-DE31-FB87-0B04-DD54339ED603}"/>
              </a:ext>
            </a:extLst>
          </p:cNvPr>
          <p:cNvGrpSpPr/>
          <p:nvPr/>
        </p:nvGrpSpPr>
        <p:grpSpPr>
          <a:xfrm>
            <a:off x="7882435" y="4506948"/>
            <a:ext cx="2181287" cy="1465386"/>
            <a:chOff x="7783585" y="4750786"/>
            <a:chExt cx="2181287" cy="1465386"/>
          </a:xfrm>
        </p:grpSpPr>
        <p:pic>
          <p:nvPicPr>
            <p:cNvPr id="11266" name="Picture 2" descr="What is Photovoltaics?">
              <a:extLst>
                <a:ext uri="{FF2B5EF4-FFF2-40B4-BE49-F238E27FC236}">
                  <a16:creationId xmlns:a16="http://schemas.microsoft.com/office/drawing/2014/main" id="{72908B6F-4E0B-3B1B-7143-A2042FC35545}"/>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r="17387"/>
            <a:stretch/>
          </p:blipFill>
          <p:spPr bwMode="auto">
            <a:xfrm>
              <a:off x="7783585" y="4750786"/>
              <a:ext cx="2181287" cy="1465386"/>
            </a:xfrm>
            <a:prstGeom prst="rect">
              <a:avLst/>
            </a:prstGeom>
            <a:noFill/>
            <a:extLst>
              <a:ext uri="{909E8E84-426E-40DD-AFC4-6F175D3DCCD1}">
                <a14:hiddenFill xmlns:a14="http://schemas.microsoft.com/office/drawing/2010/main">
                  <a:solidFill>
                    <a:srgbClr val="FFFFFF"/>
                  </a:solidFill>
                </a14:hiddenFill>
              </a:ext>
            </a:extLst>
          </p:spPr>
        </p:pic>
        <p:pic>
          <p:nvPicPr>
            <p:cNvPr id="47" name="图片 46">
              <a:extLst>
                <a:ext uri="{FF2B5EF4-FFF2-40B4-BE49-F238E27FC236}">
                  <a16:creationId xmlns:a16="http://schemas.microsoft.com/office/drawing/2014/main" id="{3B8F5B08-07A0-488A-449F-476A184C3624}"/>
                </a:ext>
              </a:extLst>
            </p:cNvPr>
            <p:cNvPicPr>
              <a:picLocks noChangeAspect="1"/>
            </p:cNvPicPr>
            <p:nvPr/>
          </p:nvPicPr>
          <p:blipFill>
            <a:blip r:embed="rId7"/>
            <a:stretch>
              <a:fillRect/>
            </a:stretch>
          </p:blipFill>
          <p:spPr>
            <a:xfrm>
              <a:off x="7869846" y="4798662"/>
              <a:ext cx="2001040" cy="1339512"/>
            </a:xfrm>
            <a:prstGeom prst="rect">
              <a:avLst/>
            </a:prstGeom>
          </p:spPr>
        </p:pic>
      </p:grpSp>
      <p:grpSp>
        <p:nvGrpSpPr>
          <p:cNvPr id="53" name="组合 52">
            <a:extLst>
              <a:ext uri="{FF2B5EF4-FFF2-40B4-BE49-F238E27FC236}">
                <a16:creationId xmlns:a16="http://schemas.microsoft.com/office/drawing/2014/main" id="{9D290BCC-64CC-A7AB-22A2-10362339F602}"/>
              </a:ext>
            </a:extLst>
          </p:cNvPr>
          <p:cNvGrpSpPr/>
          <p:nvPr/>
        </p:nvGrpSpPr>
        <p:grpSpPr>
          <a:xfrm>
            <a:off x="10063722" y="4584945"/>
            <a:ext cx="2095026" cy="1309391"/>
            <a:chOff x="9964872" y="4828783"/>
            <a:chExt cx="2095026" cy="1309391"/>
          </a:xfrm>
        </p:grpSpPr>
        <p:pic>
          <p:nvPicPr>
            <p:cNvPr id="11270" name="Picture 6" descr="The Role of Microgrids in the Future of Electrification | Qmerit">
              <a:extLst>
                <a:ext uri="{FF2B5EF4-FFF2-40B4-BE49-F238E27FC236}">
                  <a16:creationId xmlns:a16="http://schemas.microsoft.com/office/drawing/2014/main" id="{EC86B42A-3790-9FB2-71E5-2B1020A3C90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64872" y="4828783"/>
              <a:ext cx="2095026" cy="1309391"/>
            </a:xfrm>
            <a:prstGeom prst="rect">
              <a:avLst/>
            </a:prstGeom>
            <a:noFill/>
            <a:extLst>
              <a:ext uri="{909E8E84-426E-40DD-AFC4-6F175D3DCCD1}">
                <a14:hiddenFill xmlns:a14="http://schemas.microsoft.com/office/drawing/2010/main">
                  <a:solidFill>
                    <a:srgbClr val="FFFFFF"/>
                  </a:solidFill>
                </a14:hiddenFill>
              </a:ext>
            </a:extLst>
          </p:spPr>
        </p:pic>
        <p:pic>
          <p:nvPicPr>
            <p:cNvPr id="11278" name="Picture 14" descr="Checkmark - Free ui icons">
              <a:extLst>
                <a:ext uri="{FF2B5EF4-FFF2-40B4-BE49-F238E27FC236}">
                  <a16:creationId xmlns:a16="http://schemas.microsoft.com/office/drawing/2014/main" id="{16A948B3-F36C-6257-F677-9AE2F2514DAE}"/>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691946" y="5167337"/>
              <a:ext cx="705397" cy="705397"/>
            </a:xfrm>
            <a:prstGeom prst="rect">
              <a:avLst/>
            </a:prstGeom>
            <a:noFill/>
            <a:extLst>
              <a:ext uri="{909E8E84-426E-40DD-AFC4-6F175D3DCCD1}">
                <a14:hiddenFill xmlns:a14="http://schemas.microsoft.com/office/drawing/2010/main">
                  <a:solidFill>
                    <a:srgbClr val="FFFFFF"/>
                  </a:solidFill>
                </a14:hiddenFill>
              </a:ext>
            </a:extLst>
          </p:spPr>
        </p:pic>
      </p:grpSp>
      <p:sp>
        <p:nvSpPr>
          <p:cNvPr id="49" name="矩形 48">
            <a:extLst>
              <a:ext uri="{FF2B5EF4-FFF2-40B4-BE49-F238E27FC236}">
                <a16:creationId xmlns:a16="http://schemas.microsoft.com/office/drawing/2014/main" id="{8D28437F-DF12-1A15-BCD2-599E0735CD4E}"/>
              </a:ext>
            </a:extLst>
          </p:cNvPr>
          <p:cNvSpPr/>
          <p:nvPr/>
        </p:nvSpPr>
        <p:spPr>
          <a:xfrm>
            <a:off x="0" y="6275551"/>
            <a:ext cx="12192000" cy="621620"/>
          </a:xfrm>
          <a:prstGeom prst="rect">
            <a:avLst/>
          </a:prstGeom>
          <a:solidFill>
            <a:srgbClr val="7DFFFC">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50" name="直接连接符 49">
            <a:extLst>
              <a:ext uri="{FF2B5EF4-FFF2-40B4-BE49-F238E27FC236}">
                <a16:creationId xmlns:a16="http://schemas.microsoft.com/office/drawing/2014/main" id="{0EE0B61D-B303-191E-22A9-4D24363930CE}"/>
              </a:ext>
            </a:extLst>
          </p:cNvPr>
          <p:cNvCxnSpPr>
            <a:cxnSpLocks/>
          </p:cNvCxnSpPr>
          <p:nvPr/>
        </p:nvCxnSpPr>
        <p:spPr>
          <a:xfrm>
            <a:off x="0" y="6263547"/>
            <a:ext cx="12192000" cy="0"/>
          </a:xfrm>
          <a:prstGeom prst="line">
            <a:avLst/>
          </a:prstGeom>
          <a:ln w="31750" cmpd="sng">
            <a:solidFill>
              <a:schemeClr val="bg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51" name="图片 50">
            <a:extLst>
              <a:ext uri="{FF2B5EF4-FFF2-40B4-BE49-F238E27FC236}">
                <a16:creationId xmlns:a16="http://schemas.microsoft.com/office/drawing/2014/main" id="{17E2B978-3750-A03F-6B18-6C1AA30D6557}"/>
              </a:ext>
            </a:extLst>
          </p:cNvPr>
          <p:cNvPicPr>
            <a:picLocks noChangeAspect="1"/>
          </p:cNvPicPr>
          <p:nvPr/>
        </p:nvPicPr>
        <p:blipFill>
          <a:blip r:embed="rId10"/>
          <a:srcRect l="21955" t="19874" r="21895" b="21002"/>
          <a:stretch/>
        </p:blipFill>
        <p:spPr>
          <a:xfrm>
            <a:off x="41566" y="6294393"/>
            <a:ext cx="526276" cy="554135"/>
          </a:xfrm>
          <a:prstGeom prst="rect">
            <a:avLst/>
          </a:prstGeom>
        </p:spPr>
      </p:pic>
      <p:sp>
        <p:nvSpPr>
          <p:cNvPr id="54" name="箭头: 下 53">
            <a:extLst>
              <a:ext uri="{FF2B5EF4-FFF2-40B4-BE49-F238E27FC236}">
                <a16:creationId xmlns:a16="http://schemas.microsoft.com/office/drawing/2014/main" id="{A2BFE258-4F99-BE02-65E6-98AE3C0AAD9B}"/>
              </a:ext>
            </a:extLst>
          </p:cNvPr>
          <p:cNvSpPr/>
          <p:nvPr/>
        </p:nvSpPr>
        <p:spPr>
          <a:xfrm>
            <a:off x="9969736" y="4246134"/>
            <a:ext cx="254919" cy="290702"/>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文本框 55">
            <a:extLst>
              <a:ext uri="{FF2B5EF4-FFF2-40B4-BE49-F238E27FC236}">
                <a16:creationId xmlns:a16="http://schemas.microsoft.com/office/drawing/2014/main" id="{C33B253C-1B21-16EC-3089-D32D0765E89D}"/>
              </a:ext>
            </a:extLst>
          </p:cNvPr>
          <p:cNvSpPr txBox="1"/>
          <p:nvPr/>
        </p:nvSpPr>
        <p:spPr>
          <a:xfrm>
            <a:off x="7791258" y="5819850"/>
            <a:ext cx="2375452" cy="454612"/>
          </a:xfrm>
          <a:prstGeom prst="rect">
            <a:avLst/>
          </a:prstGeom>
          <a:noFill/>
        </p:spPr>
        <p:txBody>
          <a:bodyPr wrap="square">
            <a:spAutoFit/>
          </a:bodyPr>
          <a:lstStyle/>
          <a:p>
            <a:pPr algn="ctr">
              <a:lnSpc>
                <a:spcPts val="1400"/>
              </a:lnSpc>
            </a:pPr>
            <a:r>
              <a:rPr lang="zh-CN" altLang="en-US" sz="1600" dirty="0">
                <a:latin typeface="Times New Roman" panose="02020603050405020304" pitchFamily="18" charset="0"/>
                <a:cs typeface="Times New Roman" panose="02020603050405020304" pitchFamily="18" charset="0"/>
              </a:rPr>
              <a:t>Efficient utilization of renewable energy</a:t>
            </a:r>
          </a:p>
        </p:txBody>
      </p:sp>
      <p:sp>
        <p:nvSpPr>
          <p:cNvPr id="58" name="文本框 57">
            <a:extLst>
              <a:ext uri="{FF2B5EF4-FFF2-40B4-BE49-F238E27FC236}">
                <a16:creationId xmlns:a16="http://schemas.microsoft.com/office/drawing/2014/main" id="{3BD3BD5B-E436-DE27-A03E-F12D532CE182}"/>
              </a:ext>
            </a:extLst>
          </p:cNvPr>
          <p:cNvSpPr txBox="1"/>
          <p:nvPr/>
        </p:nvSpPr>
        <p:spPr>
          <a:xfrm>
            <a:off x="10308607" y="5846034"/>
            <a:ext cx="1669774" cy="369332"/>
          </a:xfrm>
          <a:prstGeom prst="rect">
            <a:avLst/>
          </a:prstGeom>
          <a:noFill/>
        </p:spPr>
        <p:txBody>
          <a:bodyPr wrap="square">
            <a:spAutoFit/>
          </a:bodyPr>
          <a:lstStyle/>
          <a:p>
            <a:r>
              <a:rPr lang="en-US" altLang="zh-CN" dirty="0">
                <a:latin typeface="Times New Roman" panose="02020603050405020304" pitchFamily="18" charset="0"/>
                <a:cs typeface="Times New Roman" panose="02020603050405020304" pitchFamily="18" charset="0"/>
              </a:rPr>
              <a:t>H</a:t>
            </a:r>
            <a:r>
              <a:rPr lang="zh-CN" altLang="en-US" dirty="0">
                <a:latin typeface="Times New Roman" panose="02020603050405020304" pitchFamily="18" charset="0"/>
                <a:cs typeface="Times New Roman" panose="02020603050405020304" pitchFamily="18" charset="0"/>
              </a:rPr>
              <a:t>igh </a:t>
            </a:r>
            <a:r>
              <a:rPr lang="en-US" altLang="zh-CN" dirty="0">
                <a:latin typeface="Times New Roman" panose="02020603050405020304" pitchFamily="18" charset="0"/>
                <a:cs typeface="Times New Roman" panose="02020603050405020304" pitchFamily="18" charset="0"/>
              </a:rPr>
              <a:t>Stability</a:t>
            </a:r>
            <a:endParaRPr lang="zh-CN" altLang="en-US" dirty="0">
              <a:latin typeface="Times New Roman" panose="02020603050405020304" pitchFamily="18" charset="0"/>
              <a:cs typeface="Times New Roman" panose="02020603050405020304" pitchFamily="18" charset="0"/>
            </a:endParaRPr>
          </a:p>
        </p:txBody>
      </p:sp>
      <p:sp>
        <p:nvSpPr>
          <p:cNvPr id="59" name="Rectangle 1">
            <a:extLst>
              <a:ext uri="{FF2B5EF4-FFF2-40B4-BE49-F238E27FC236}">
                <a16:creationId xmlns:a16="http://schemas.microsoft.com/office/drawing/2014/main" id="{A894AC6F-5D64-306C-B1CE-EE03E2C03A56}"/>
              </a:ext>
            </a:extLst>
          </p:cNvPr>
          <p:cNvSpPr>
            <a:spLocks noChangeArrowheads="1"/>
          </p:cNvSpPr>
          <p:nvPr/>
        </p:nvSpPr>
        <p:spPr bwMode="auto">
          <a:xfrm>
            <a:off x="511437" y="6272090"/>
            <a:ext cx="8148384"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1" i="0" u="none" strike="noStrike" cap="none" normalizeH="0" baseline="0" dirty="0">
                <a:ln>
                  <a:noFill/>
                </a:ln>
                <a:solidFill>
                  <a:schemeClr val="tx1"/>
                </a:solidFill>
                <a:effectLst/>
                <a:latin typeface="Arial" panose="020B0604020202020204" pitchFamily="34" charset="0"/>
              </a:rPr>
              <a:t>Tackle Challenges of </a:t>
            </a:r>
            <a:r>
              <a:rPr kumimoji="0" lang="en-US" altLang="zh-CN" sz="1800" b="1" i="0" u="none" strike="noStrike" cap="none" normalizeH="0" baseline="0" dirty="0">
                <a:ln>
                  <a:noFill/>
                </a:ln>
                <a:solidFill>
                  <a:srgbClr val="FF0000"/>
                </a:solidFill>
                <a:effectLst/>
                <a:latin typeface="Arial" panose="020B0604020202020204" pitchFamily="34" charset="0"/>
              </a:rPr>
              <a:t>Nonlinear &amp; Time-Varying</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Improve </a:t>
            </a:r>
            <a:r>
              <a:rPr lang="en-US" altLang="zh-CN" sz="1800" b="1" dirty="0">
                <a:solidFill>
                  <a:srgbClr val="FF0000"/>
                </a:solidFill>
                <a:latin typeface="Arial" panose="020B0604020202020204" pitchFamily="34" charset="0"/>
                <a:cs typeface="Arial" panose="020B0604020202020204" pitchFamily="34" charset="0"/>
              </a:rPr>
              <a:t>U</a:t>
            </a:r>
            <a:r>
              <a:rPr lang="zh-CN" altLang="en-US" sz="1800" b="1" dirty="0">
                <a:solidFill>
                  <a:srgbClr val="FF0000"/>
                </a:solidFill>
                <a:latin typeface="Arial" panose="020B0604020202020204" pitchFamily="34" charset="0"/>
                <a:cs typeface="Arial" panose="020B0604020202020204" pitchFamily="34" charset="0"/>
              </a:rPr>
              <a:t>tilization of </a:t>
            </a:r>
            <a:r>
              <a:rPr lang="en-US" altLang="zh-CN" sz="1800" b="1" dirty="0">
                <a:solidFill>
                  <a:srgbClr val="FF0000"/>
                </a:solidFill>
                <a:latin typeface="Arial" panose="020B0604020202020204" pitchFamily="34" charset="0"/>
                <a:cs typeface="Arial" panose="020B0604020202020204" pitchFamily="34" charset="0"/>
              </a:rPr>
              <a:t>R</a:t>
            </a:r>
            <a:r>
              <a:rPr lang="zh-CN" altLang="en-US" sz="1800" b="1" dirty="0">
                <a:solidFill>
                  <a:srgbClr val="FF0000"/>
                </a:solidFill>
                <a:latin typeface="Arial" panose="020B0604020202020204" pitchFamily="34" charset="0"/>
                <a:cs typeface="Arial" panose="020B0604020202020204" pitchFamily="34" charset="0"/>
              </a:rPr>
              <a:t>enewable </a:t>
            </a:r>
            <a:r>
              <a:rPr lang="en-US" altLang="zh-CN" sz="1800" b="1" dirty="0">
                <a:solidFill>
                  <a:srgbClr val="FF0000"/>
                </a:solidFill>
                <a:latin typeface="Arial" panose="020B0604020202020204" pitchFamily="34" charset="0"/>
                <a:cs typeface="Arial" panose="020B0604020202020204" pitchFamily="34" charset="0"/>
              </a:rPr>
              <a:t>E</a:t>
            </a:r>
            <a:r>
              <a:rPr lang="zh-CN" altLang="en-US" sz="1800" b="1" dirty="0">
                <a:solidFill>
                  <a:srgbClr val="FF0000"/>
                </a:solidFill>
                <a:latin typeface="Arial" panose="020B0604020202020204" pitchFamily="34" charset="0"/>
                <a:cs typeface="Arial" panose="020B0604020202020204" pitchFamily="34" charset="0"/>
              </a:rPr>
              <a:t>nergy </a:t>
            </a:r>
            <a:r>
              <a:rPr lang="en-US" altLang="zh-CN" sz="1800" b="1" dirty="0">
                <a:latin typeface="Arial" panose="020B0604020202020204" pitchFamily="34" charset="0"/>
                <a:cs typeface="Arial" panose="020B0604020202020204" pitchFamily="34" charset="0"/>
              </a:rPr>
              <a:t>&amp; Ensure </a:t>
            </a:r>
            <a:r>
              <a:rPr lang="en-US" altLang="zh-CN" sz="1800" b="1" dirty="0">
                <a:solidFill>
                  <a:srgbClr val="FF0000"/>
                </a:solidFill>
                <a:latin typeface="Arial" panose="020B0604020202020204" pitchFamily="34" charset="0"/>
                <a:cs typeface="Arial" panose="020B0604020202020204" pitchFamily="34" charset="0"/>
              </a:rPr>
              <a:t>Microgrid </a:t>
            </a:r>
            <a:r>
              <a:rPr lang="en-US" altLang="zh-CN" b="1" dirty="0">
                <a:solidFill>
                  <a:srgbClr val="FF0000"/>
                </a:solidFill>
                <a:latin typeface="Arial" panose="020B0604020202020204" pitchFamily="34" charset="0"/>
                <a:cs typeface="Arial" panose="020B0604020202020204" pitchFamily="34" charset="0"/>
              </a:rPr>
              <a:t>S</a:t>
            </a:r>
            <a:r>
              <a:rPr lang="en-US" altLang="zh-CN" sz="1800" b="1" dirty="0">
                <a:solidFill>
                  <a:srgbClr val="FF0000"/>
                </a:solidFill>
                <a:latin typeface="Arial" panose="020B0604020202020204" pitchFamily="34" charset="0"/>
                <a:cs typeface="Arial" panose="020B0604020202020204" pitchFamily="34" charset="0"/>
              </a:rPr>
              <a:t>tability </a:t>
            </a:r>
            <a:r>
              <a:rPr kumimoji="0" lang="en-US" altLang="zh-CN" sz="1800" b="1" i="0" u="none" strike="noStrike" cap="none" normalizeH="0" baseline="0" dirty="0">
                <a:ln>
                  <a:noFill/>
                </a:ln>
                <a:solidFill>
                  <a:srgbClr val="FF0000"/>
                </a:solidFill>
                <a:effectLst/>
                <a:latin typeface="Arial" panose="020B0604020202020204" pitchFamily="34" charset="0"/>
                <a:cs typeface="Arial" panose="020B0604020202020204" pitchFamily="34" charset="0"/>
              </a:rPr>
              <a:t> </a:t>
            </a:r>
            <a:endParaRPr kumimoji="0" lang="zh-CN" altLang="zh-CN" sz="1800" b="1" i="0" u="none" strike="noStrike" cap="none" normalizeH="0" baseline="0" dirty="0">
              <a:ln>
                <a:noFill/>
              </a:ln>
              <a:solidFill>
                <a:srgbClr val="FF0000"/>
              </a:solidFill>
              <a:effectLst/>
              <a:latin typeface="Arial" panose="020B0604020202020204" pitchFamily="34" charset="0"/>
              <a:cs typeface="Arial" panose="020B0604020202020204" pitchFamily="34" charset="0"/>
            </a:endParaRPr>
          </a:p>
        </p:txBody>
      </p:sp>
      <p:sp>
        <p:nvSpPr>
          <p:cNvPr id="60" name="文本框 59">
            <a:extLst>
              <a:ext uri="{FF2B5EF4-FFF2-40B4-BE49-F238E27FC236}">
                <a16:creationId xmlns:a16="http://schemas.microsoft.com/office/drawing/2014/main" id="{81502488-2576-A09C-ECF9-604C8E7BD8C3}"/>
              </a:ext>
            </a:extLst>
          </p:cNvPr>
          <p:cNvSpPr txBox="1"/>
          <p:nvPr/>
        </p:nvSpPr>
        <p:spPr>
          <a:xfrm>
            <a:off x="11730444" y="6481354"/>
            <a:ext cx="415498"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15</a:t>
            </a:r>
            <a:endParaRPr lang="zh-CN" altLang="en-US" b="1"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897384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a:extLst>
              <a:ext uri="{FF2B5EF4-FFF2-40B4-BE49-F238E27FC236}">
                <a16:creationId xmlns:a16="http://schemas.microsoft.com/office/drawing/2014/main" id="{12AA65BA-E6F0-82C2-6517-650DB271AB36}"/>
              </a:ext>
            </a:extLst>
          </p:cNvPr>
          <p:cNvSpPr/>
          <p:nvPr/>
        </p:nvSpPr>
        <p:spPr>
          <a:xfrm>
            <a:off x="0" y="6275551"/>
            <a:ext cx="12192000" cy="621620"/>
          </a:xfrm>
          <a:prstGeom prst="rect">
            <a:avLst/>
          </a:prstGeom>
          <a:solidFill>
            <a:srgbClr val="7DFFFC">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标题 1">
            <a:extLst>
              <a:ext uri="{FF2B5EF4-FFF2-40B4-BE49-F238E27FC236}">
                <a16:creationId xmlns:a16="http://schemas.microsoft.com/office/drawing/2014/main" id="{D0FF95AC-79D5-5E28-0987-1588A756546B}"/>
              </a:ext>
            </a:extLst>
          </p:cNvPr>
          <p:cNvSpPr>
            <a:spLocks noGrp="1"/>
          </p:cNvSpPr>
          <p:nvPr>
            <p:ph type="title"/>
          </p:nvPr>
        </p:nvSpPr>
        <p:spPr>
          <a:xfrm>
            <a:off x="72441" y="8969"/>
            <a:ext cx="11089541" cy="636278"/>
          </a:xfrm>
        </p:spPr>
        <p:txBody>
          <a:bodyPr>
            <a:noAutofit/>
          </a:bodyPr>
          <a:lstStyle/>
          <a:p>
            <a:r>
              <a:rPr lang="en-US" altLang="zh-CN"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Renewable Energy Generation Forecasting – Problem Statement </a:t>
            </a:r>
            <a:endParaRPr lang="zh-CN" alt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pic>
        <p:nvPicPr>
          <p:cNvPr id="3074" name="Picture 2" descr="UL Solutions Surpasses 1-Gigawatt Wind Turbine Evaluation Milestone in  Germany, Advancing Safe Generation of Cleaner, More Sustainable Power | UL  Solutions">
            <a:extLst>
              <a:ext uri="{FF2B5EF4-FFF2-40B4-BE49-F238E27FC236}">
                <a16:creationId xmlns:a16="http://schemas.microsoft.com/office/drawing/2014/main" id="{40D24F4C-C3F2-A181-CC8A-EE790FF482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5169" y="655186"/>
            <a:ext cx="3565340" cy="267400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Study finds more information about impact of rainfall on solar panels:  'There is still much work to do'">
            <a:extLst>
              <a:ext uri="{FF2B5EF4-FFF2-40B4-BE49-F238E27FC236}">
                <a16:creationId xmlns:a16="http://schemas.microsoft.com/office/drawing/2014/main" id="{83B413F4-222F-7CDC-3B99-F14BE21ECEE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5168" y="3436813"/>
            <a:ext cx="3565341" cy="2376894"/>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3045C684-51D8-5EB4-CD0E-A6A0B4D7E362}"/>
              </a:ext>
            </a:extLst>
          </p:cNvPr>
          <p:cNvSpPr>
            <a:spLocks noChangeArrowheads="1"/>
          </p:cNvSpPr>
          <p:nvPr/>
        </p:nvSpPr>
        <p:spPr bwMode="auto">
          <a:xfrm>
            <a:off x="252755" y="5806236"/>
            <a:ext cx="482920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Uncertainty of Renewable Energy Generation</a:t>
            </a:r>
          </a:p>
        </p:txBody>
      </p:sp>
      <p:pic>
        <p:nvPicPr>
          <p:cNvPr id="2" name="图片 1">
            <a:extLst>
              <a:ext uri="{FF2B5EF4-FFF2-40B4-BE49-F238E27FC236}">
                <a16:creationId xmlns:a16="http://schemas.microsoft.com/office/drawing/2014/main" id="{008E37BD-27B9-5FF5-FC91-41C5AD51CF1B}"/>
              </a:ext>
            </a:extLst>
          </p:cNvPr>
          <p:cNvPicPr>
            <a:picLocks noChangeAspect="1"/>
          </p:cNvPicPr>
          <p:nvPr/>
        </p:nvPicPr>
        <p:blipFill>
          <a:blip r:embed="rId5"/>
          <a:stretch>
            <a:fillRect/>
          </a:stretch>
        </p:blipFill>
        <p:spPr>
          <a:xfrm>
            <a:off x="4906609" y="821104"/>
            <a:ext cx="3295521" cy="2362048"/>
          </a:xfrm>
          <a:prstGeom prst="rect">
            <a:avLst/>
          </a:prstGeom>
        </p:spPr>
      </p:pic>
      <p:grpSp>
        <p:nvGrpSpPr>
          <p:cNvPr id="11" name="组合 10">
            <a:extLst>
              <a:ext uri="{FF2B5EF4-FFF2-40B4-BE49-F238E27FC236}">
                <a16:creationId xmlns:a16="http://schemas.microsoft.com/office/drawing/2014/main" id="{31DC129A-27E0-A1D0-0D97-253FEDF7FE6C}"/>
              </a:ext>
            </a:extLst>
          </p:cNvPr>
          <p:cNvGrpSpPr/>
          <p:nvPr/>
        </p:nvGrpSpPr>
        <p:grpSpPr>
          <a:xfrm>
            <a:off x="4744563" y="3994054"/>
            <a:ext cx="3578024" cy="1294691"/>
            <a:chOff x="5169575" y="3867873"/>
            <a:chExt cx="4051643" cy="1466068"/>
          </a:xfrm>
        </p:grpSpPr>
        <p:pic>
          <p:nvPicPr>
            <p:cNvPr id="6" name="图片 5">
              <a:extLst>
                <a:ext uri="{FF2B5EF4-FFF2-40B4-BE49-F238E27FC236}">
                  <a16:creationId xmlns:a16="http://schemas.microsoft.com/office/drawing/2014/main" id="{8243DAD0-D1A5-BCDD-9059-1B6E9445689F}"/>
                </a:ext>
              </a:extLst>
            </p:cNvPr>
            <p:cNvPicPr>
              <a:picLocks noChangeAspect="1"/>
            </p:cNvPicPr>
            <p:nvPr/>
          </p:nvPicPr>
          <p:blipFill>
            <a:blip r:embed="rId6"/>
            <a:stretch>
              <a:fillRect/>
            </a:stretch>
          </p:blipFill>
          <p:spPr>
            <a:xfrm>
              <a:off x="5445747" y="4883106"/>
              <a:ext cx="3754905" cy="450835"/>
            </a:xfrm>
            <a:prstGeom prst="rect">
              <a:avLst/>
            </a:prstGeom>
          </p:spPr>
        </p:pic>
        <p:pic>
          <p:nvPicPr>
            <p:cNvPr id="12290" name="Picture 2" descr="Autoregressive Models">
              <a:extLst>
                <a:ext uri="{FF2B5EF4-FFF2-40B4-BE49-F238E27FC236}">
                  <a16:creationId xmlns:a16="http://schemas.microsoft.com/office/drawing/2014/main" id="{7F54E5D0-D08D-6CC5-F294-DE03EA5D88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169575" y="3867873"/>
              <a:ext cx="4051643" cy="965650"/>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13" name="直接连接符 12">
            <a:extLst>
              <a:ext uri="{FF2B5EF4-FFF2-40B4-BE49-F238E27FC236}">
                <a16:creationId xmlns:a16="http://schemas.microsoft.com/office/drawing/2014/main" id="{93B15680-006E-4B74-A9B1-350C1832B757}"/>
              </a:ext>
            </a:extLst>
          </p:cNvPr>
          <p:cNvCxnSpPr>
            <a:cxnSpLocks/>
          </p:cNvCxnSpPr>
          <p:nvPr/>
        </p:nvCxnSpPr>
        <p:spPr>
          <a:xfrm>
            <a:off x="0" y="6263547"/>
            <a:ext cx="12192000" cy="0"/>
          </a:xfrm>
          <a:prstGeom prst="line">
            <a:avLst/>
          </a:prstGeom>
          <a:ln w="31750" cmpd="sng">
            <a:solidFill>
              <a:schemeClr val="bg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14" name="图片 13">
            <a:extLst>
              <a:ext uri="{FF2B5EF4-FFF2-40B4-BE49-F238E27FC236}">
                <a16:creationId xmlns:a16="http://schemas.microsoft.com/office/drawing/2014/main" id="{48387772-B83A-2691-B4D2-8F18E112AFE6}"/>
              </a:ext>
            </a:extLst>
          </p:cNvPr>
          <p:cNvPicPr>
            <a:picLocks noChangeAspect="1"/>
          </p:cNvPicPr>
          <p:nvPr/>
        </p:nvPicPr>
        <p:blipFill>
          <a:blip r:embed="rId8"/>
          <a:srcRect l="21955" t="19874" r="21895" b="21002"/>
          <a:stretch/>
        </p:blipFill>
        <p:spPr>
          <a:xfrm>
            <a:off x="41566" y="6294393"/>
            <a:ext cx="526276" cy="554135"/>
          </a:xfrm>
          <a:prstGeom prst="rect">
            <a:avLst/>
          </a:prstGeom>
        </p:spPr>
      </p:pic>
      <p:pic>
        <p:nvPicPr>
          <p:cNvPr id="15" name="图片 14">
            <a:extLst>
              <a:ext uri="{FF2B5EF4-FFF2-40B4-BE49-F238E27FC236}">
                <a16:creationId xmlns:a16="http://schemas.microsoft.com/office/drawing/2014/main" id="{5476DD66-1C7E-6911-8962-67ED0A33CC68}"/>
              </a:ext>
            </a:extLst>
          </p:cNvPr>
          <p:cNvPicPr>
            <a:picLocks noChangeAspect="1"/>
          </p:cNvPicPr>
          <p:nvPr/>
        </p:nvPicPr>
        <p:blipFill>
          <a:blip r:embed="rId9"/>
          <a:srcRect l="617" r="74352"/>
          <a:stretch/>
        </p:blipFill>
        <p:spPr>
          <a:xfrm>
            <a:off x="8766722" y="3610860"/>
            <a:ext cx="3172523" cy="1907059"/>
          </a:xfrm>
          <a:prstGeom prst="rect">
            <a:avLst/>
          </a:prstGeom>
        </p:spPr>
      </p:pic>
      <p:pic>
        <p:nvPicPr>
          <p:cNvPr id="12292" name="Picture 4" descr="NVIDIA Jetson Orin Nano 8GB Developer Kit 945-13766-0005-000 | RS">
            <a:extLst>
              <a:ext uri="{FF2B5EF4-FFF2-40B4-BE49-F238E27FC236}">
                <a16:creationId xmlns:a16="http://schemas.microsoft.com/office/drawing/2014/main" id="{EE7CF9D1-98E0-40A6-BBDC-BC4B9B1D2005}"/>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33236" t="28028" r="35083" b="27570"/>
          <a:stretch/>
        </p:blipFill>
        <p:spPr bwMode="auto">
          <a:xfrm>
            <a:off x="8847204" y="766728"/>
            <a:ext cx="3011558" cy="2376894"/>
          </a:xfrm>
          <a:prstGeom prst="rect">
            <a:avLst/>
          </a:prstGeom>
          <a:noFill/>
          <a:extLst>
            <a:ext uri="{909E8E84-426E-40DD-AFC4-6F175D3DCCD1}">
              <a14:hiddenFill xmlns:a14="http://schemas.microsoft.com/office/drawing/2010/main">
                <a:solidFill>
                  <a:srgbClr val="FFFFFF"/>
                </a:solidFill>
              </a14:hiddenFill>
            </a:ext>
          </a:extLst>
        </p:spPr>
      </p:pic>
      <p:pic>
        <p:nvPicPr>
          <p:cNvPr id="24" name="图片 23">
            <a:extLst>
              <a:ext uri="{FF2B5EF4-FFF2-40B4-BE49-F238E27FC236}">
                <a16:creationId xmlns:a16="http://schemas.microsoft.com/office/drawing/2014/main" id="{C943B053-292E-822E-4BAA-80784A87A3A8}"/>
              </a:ext>
            </a:extLst>
          </p:cNvPr>
          <p:cNvPicPr>
            <a:picLocks noChangeAspect="1"/>
          </p:cNvPicPr>
          <p:nvPr/>
        </p:nvPicPr>
        <p:blipFill>
          <a:blip r:embed="rId11"/>
          <a:stretch>
            <a:fillRect/>
          </a:stretch>
        </p:blipFill>
        <p:spPr>
          <a:xfrm>
            <a:off x="9914754" y="1459353"/>
            <a:ext cx="918900" cy="922948"/>
          </a:xfrm>
          <a:prstGeom prst="rect">
            <a:avLst/>
          </a:prstGeom>
        </p:spPr>
      </p:pic>
      <p:sp>
        <p:nvSpPr>
          <p:cNvPr id="25" name="箭头: 右 24">
            <a:extLst>
              <a:ext uri="{FF2B5EF4-FFF2-40B4-BE49-F238E27FC236}">
                <a16:creationId xmlns:a16="http://schemas.microsoft.com/office/drawing/2014/main" id="{D32E0DB4-96A8-5BF5-2F3C-3FCF93107222}"/>
              </a:ext>
            </a:extLst>
          </p:cNvPr>
          <p:cNvSpPr/>
          <p:nvPr/>
        </p:nvSpPr>
        <p:spPr>
          <a:xfrm>
            <a:off x="8361415" y="1927253"/>
            <a:ext cx="543913" cy="268261"/>
          </a:xfrm>
          <a:prstGeom prst="rightArrow">
            <a:avLst>
              <a:gd name="adj1" fmla="val 23089"/>
              <a:gd name="adj2" fmla="val 55382"/>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箭头: 右 25">
            <a:extLst>
              <a:ext uri="{FF2B5EF4-FFF2-40B4-BE49-F238E27FC236}">
                <a16:creationId xmlns:a16="http://schemas.microsoft.com/office/drawing/2014/main" id="{5456605B-E6D2-C028-82A0-F0E4EE7567DC}"/>
              </a:ext>
            </a:extLst>
          </p:cNvPr>
          <p:cNvSpPr/>
          <p:nvPr/>
        </p:nvSpPr>
        <p:spPr>
          <a:xfrm>
            <a:off x="8361414" y="4453290"/>
            <a:ext cx="543913" cy="268261"/>
          </a:xfrm>
          <a:prstGeom prst="rightArrow">
            <a:avLst>
              <a:gd name="adj1" fmla="val 23089"/>
              <a:gd name="adj2" fmla="val 55382"/>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93CF1EA1-70AA-1092-CCEB-B852554697F7}"/>
              </a:ext>
            </a:extLst>
          </p:cNvPr>
          <p:cNvSpPr txBox="1"/>
          <p:nvPr/>
        </p:nvSpPr>
        <p:spPr>
          <a:xfrm>
            <a:off x="4982922" y="3095005"/>
            <a:ext cx="3198311"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Existing Deep-learning Methods</a:t>
            </a:r>
            <a:endParaRPr lang="zh-CN" altLang="en-US" dirty="0">
              <a:latin typeface="Times New Roman" panose="02020603050405020304" pitchFamily="18" charset="0"/>
              <a:cs typeface="Times New Roman" panose="02020603050405020304" pitchFamily="18" charset="0"/>
            </a:endParaRPr>
          </a:p>
        </p:txBody>
      </p:sp>
      <p:sp>
        <p:nvSpPr>
          <p:cNvPr id="28" name="文本框 27">
            <a:extLst>
              <a:ext uri="{FF2B5EF4-FFF2-40B4-BE49-F238E27FC236}">
                <a16:creationId xmlns:a16="http://schemas.microsoft.com/office/drawing/2014/main" id="{08B30926-DF83-CA70-AE55-D0F3F89BEEC3}"/>
              </a:ext>
            </a:extLst>
          </p:cNvPr>
          <p:cNvSpPr txBox="1"/>
          <p:nvPr/>
        </p:nvSpPr>
        <p:spPr>
          <a:xfrm>
            <a:off x="8527774" y="3108922"/>
            <a:ext cx="3639964" cy="338554"/>
          </a:xfrm>
          <a:prstGeom prst="rect">
            <a:avLst/>
          </a:prstGeom>
          <a:noFill/>
        </p:spPr>
        <p:txBody>
          <a:bodyPr wrap="square" rtlCol="0">
            <a:spAutoFit/>
          </a:bodyPr>
          <a:lstStyle/>
          <a:p>
            <a:r>
              <a:rPr lang="en-US" altLang="zh-CN" sz="1600" dirty="0">
                <a:latin typeface="Times New Roman" panose="02020603050405020304" pitchFamily="18" charset="0"/>
                <a:cs typeface="Times New Roman" panose="02020603050405020304" pitchFamily="18" charset="0"/>
              </a:rPr>
              <a:t>Difficult to Apply in Microgrid Platforms</a:t>
            </a:r>
            <a:endParaRPr lang="zh-CN" altLang="en-US" sz="1600" dirty="0">
              <a:latin typeface="Times New Roman" panose="02020603050405020304" pitchFamily="18" charset="0"/>
              <a:cs typeface="Times New Roman" panose="02020603050405020304" pitchFamily="18" charset="0"/>
            </a:endParaRPr>
          </a:p>
        </p:txBody>
      </p:sp>
      <p:sp>
        <p:nvSpPr>
          <p:cNvPr id="29" name="文本框 28">
            <a:extLst>
              <a:ext uri="{FF2B5EF4-FFF2-40B4-BE49-F238E27FC236}">
                <a16:creationId xmlns:a16="http://schemas.microsoft.com/office/drawing/2014/main" id="{C24DA605-6069-FCE7-418A-B54543F8A7E1}"/>
              </a:ext>
            </a:extLst>
          </p:cNvPr>
          <p:cNvSpPr txBox="1"/>
          <p:nvPr/>
        </p:nvSpPr>
        <p:spPr>
          <a:xfrm>
            <a:off x="5407260" y="5228758"/>
            <a:ext cx="2294218"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Conventional Methods</a:t>
            </a:r>
            <a:endParaRPr lang="zh-CN" altLang="en-US" dirty="0">
              <a:latin typeface="Times New Roman" panose="02020603050405020304" pitchFamily="18" charset="0"/>
              <a:cs typeface="Times New Roman" panose="02020603050405020304" pitchFamily="18" charset="0"/>
            </a:endParaRPr>
          </a:p>
        </p:txBody>
      </p:sp>
      <p:sp>
        <p:nvSpPr>
          <p:cNvPr id="30" name="文本框 29">
            <a:extLst>
              <a:ext uri="{FF2B5EF4-FFF2-40B4-BE49-F238E27FC236}">
                <a16:creationId xmlns:a16="http://schemas.microsoft.com/office/drawing/2014/main" id="{28A3FB34-78DB-5C47-9499-1CE39225DF0D}"/>
              </a:ext>
            </a:extLst>
          </p:cNvPr>
          <p:cNvSpPr txBox="1"/>
          <p:nvPr/>
        </p:nvSpPr>
        <p:spPr>
          <a:xfrm>
            <a:off x="9498631" y="5355169"/>
            <a:ext cx="1858201"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Poor Performance</a:t>
            </a:r>
            <a:endParaRPr lang="zh-CN" altLang="en-US" dirty="0">
              <a:latin typeface="Times New Roman" panose="02020603050405020304" pitchFamily="18" charset="0"/>
              <a:cs typeface="Times New Roman" panose="02020603050405020304" pitchFamily="18" charset="0"/>
            </a:endParaRPr>
          </a:p>
        </p:txBody>
      </p:sp>
      <p:sp>
        <p:nvSpPr>
          <p:cNvPr id="31" name="Rectangle 7">
            <a:extLst>
              <a:ext uri="{FF2B5EF4-FFF2-40B4-BE49-F238E27FC236}">
                <a16:creationId xmlns:a16="http://schemas.microsoft.com/office/drawing/2014/main" id="{7FEE5A65-6F13-83D5-0DE7-CD39177B1D9C}"/>
              </a:ext>
            </a:extLst>
          </p:cNvPr>
          <p:cNvSpPr>
            <a:spLocks noChangeArrowheads="1"/>
          </p:cNvSpPr>
          <p:nvPr/>
        </p:nvSpPr>
        <p:spPr bwMode="auto">
          <a:xfrm>
            <a:off x="5757548" y="5784510"/>
            <a:ext cx="510909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Limitations of Deep-learning/Conventional Methods </a:t>
            </a:r>
            <a:endParaRPr kumimoji="0" lang="zh-CN" altLang="zh-CN"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3072" name="Rectangle 9">
            <a:extLst>
              <a:ext uri="{FF2B5EF4-FFF2-40B4-BE49-F238E27FC236}">
                <a16:creationId xmlns:a16="http://schemas.microsoft.com/office/drawing/2014/main" id="{D40A8F88-A32A-A5EA-FCD0-F07D6A81CE87}"/>
              </a:ext>
            </a:extLst>
          </p:cNvPr>
          <p:cNvSpPr>
            <a:spLocks noChangeArrowheads="1"/>
          </p:cNvSpPr>
          <p:nvPr/>
        </p:nvSpPr>
        <p:spPr bwMode="auto">
          <a:xfrm>
            <a:off x="517273" y="6275334"/>
            <a:ext cx="1070882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1" i="0" u="none" strike="noStrike" cap="none" normalizeH="0" baseline="0" dirty="0">
                <a:ln>
                  <a:noFill/>
                </a:ln>
                <a:solidFill>
                  <a:srgbClr val="FF0000"/>
                </a:solidFill>
                <a:effectLst/>
                <a:latin typeface="Arial" panose="020B0604020202020204" pitchFamily="34" charset="0"/>
                <a:cs typeface="Arial" panose="020B0604020202020204" pitchFamily="34" charset="0"/>
              </a:rPr>
              <a:t>Deep Learning-Based </a:t>
            </a:r>
            <a:r>
              <a:rPr kumimoji="0" lang="en-US" altLang="zh-CN"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Forecasting </a:t>
            </a:r>
            <a:r>
              <a:rPr kumimoji="0" lang="zh-CN" altLang="zh-CN"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Methods Are Accurate but </a:t>
            </a:r>
            <a:r>
              <a:rPr kumimoji="0" lang="zh-CN" altLang="zh-CN" sz="1800" b="1" i="0" u="none" strike="noStrike" cap="none" normalizeH="0" baseline="0" dirty="0">
                <a:ln>
                  <a:noFill/>
                </a:ln>
                <a:solidFill>
                  <a:srgbClr val="FF0000"/>
                </a:solidFill>
                <a:effectLst/>
                <a:latin typeface="Arial" panose="020B0604020202020204" pitchFamily="34" charset="0"/>
                <a:cs typeface="Arial" panose="020B0604020202020204" pitchFamily="34" charset="0"/>
              </a:rPr>
              <a:t>Unsuitable for Microgrid Platforms</a:t>
            </a:r>
            <a:endParaRPr kumimoji="0" lang="en-US" altLang="zh-CN" sz="1800" b="1" i="0" u="none" strike="noStrike" cap="none" normalizeH="0" baseline="0" dirty="0">
              <a:ln>
                <a:noFill/>
              </a:ln>
              <a:solidFill>
                <a:srgbClr val="FF0000"/>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1" i="0" u="none" strike="noStrike" cap="none" normalizeH="0" baseline="0" dirty="0">
                <a:ln>
                  <a:noFill/>
                </a:ln>
                <a:solidFill>
                  <a:srgbClr val="FF0000"/>
                </a:solidFill>
                <a:effectLst/>
                <a:latin typeface="Arial" panose="020B0604020202020204" pitchFamily="34" charset="0"/>
                <a:cs typeface="Arial" panose="020B0604020202020204" pitchFamily="34" charset="0"/>
              </a:rPr>
              <a:t>Conventional Methods </a:t>
            </a:r>
            <a:r>
              <a:rPr kumimoji="0" lang="en-US" altLang="zh-CN"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Are Computationally Efficient but </a:t>
            </a:r>
            <a:r>
              <a:rPr kumimoji="0" lang="en-US" altLang="zh-CN" sz="1800" b="1" i="0" u="none" strike="noStrike" cap="none" normalizeH="0" baseline="0" dirty="0">
                <a:ln>
                  <a:noFill/>
                </a:ln>
                <a:solidFill>
                  <a:srgbClr val="FF0000"/>
                </a:solidFill>
                <a:effectLst/>
                <a:latin typeface="Arial" panose="020B0604020202020204" pitchFamily="34" charset="0"/>
                <a:cs typeface="Arial" panose="020B0604020202020204" pitchFamily="34" charset="0"/>
              </a:rPr>
              <a:t>Lack Accuracy</a:t>
            </a:r>
            <a:endParaRPr kumimoji="0" lang="zh-CN" altLang="zh-CN" sz="1800" b="1" i="0" u="none" strike="noStrike" cap="none" normalizeH="0" baseline="0" dirty="0">
              <a:ln>
                <a:noFill/>
              </a:ln>
              <a:solidFill>
                <a:srgbClr val="FF0000"/>
              </a:solidFill>
              <a:effectLst/>
              <a:latin typeface="Arial" panose="020B0604020202020204" pitchFamily="34" charset="0"/>
              <a:cs typeface="Arial" panose="020B0604020202020204" pitchFamily="34" charset="0"/>
            </a:endParaRPr>
          </a:p>
        </p:txBody>
      </p:sp>
      <p:sp>
        <p:nvSpPr>
          <p:cNvPr id="3075" name="文本框 3074">
            <a:extLst>
              <a:ext uri="{FF2B5EF4-FFF2-40B4-BE49-F238E27FC236}">
                <a16:creationId xmlns:a16="http://schemas.microsoft.com/office/drawing/2014/main" id="{90C9F934-1C6F-0CC9-3ADD-998580E002E2}"/>
              </a:ext>
            </a:extLst>
          </p:cNvPr>
          <p:cNvSpPr txBox="1"/>
          <p:nvPr/>
        </p:nvSpPr>
        <p:spPr>
          <a:xfrm>
            <a:off x="11730444" y="6481354"/>
            <a:ext cx="415498"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16</a:t>
            </a:r>
            <a:endParaRPr lang="zh-CN" altLang="en-US" b="1"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864835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Picture 2" descr="IoT based monitoring for power grid components - #SINTEFblog">
            <a:extLst>
              <a:ext uri="{FF2B5EF4-FFF2-40B4-BE49-F238E27FC236}">
                <a16:creationId xmlns:a16="http://schemas.microsoft.com/office/drawing/2014/main" id="{D8EFEBBA-71EA-B2A3-4A80-52A460BB90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1712" y="994194"/>
            <a:ext cx="2336642" cy="1401013"/>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46" name="矩形 45">
                <a:extLst>
                  <a:ext uri="{FF2B5EF4-FFF2-40B4-BE49-F238E27FC236}">
                    <a16:creationId xmlns:a16="http://schemas.microsoft.com/office/drawing/2014/main" id="{FE813859-452E-67E9-9BA9-E729E68BB78A}"/>
                  </a:ext>
                </a:extLst>
              </p:cNvPr>
              <p:cNvSpPr/>
              <p:nvPr/>
            </p:nvSpPr>
            <p:spPr>
              <a:xfrm>
                <a:off x="3264130" y="1326475"/>
                <a:ext cx="3039034" cy="830997"/>
              </a:xfrm>
              <a:prstGeom prst="rect">
                <a:avLst/>
              </a:prstGeom>
              <a:noFill/>
            </p:spPr>
            <p:txBody>
              <a:bodyPr wrap="square" lIns="91440" tIns="45720" rIns="91440" bIns="45720">
                <a:spAutoFit/>
              </a:bodyPr>
              <a:lstStyle/>
              <a:p>
                <a:pPr algn="ctr"/>
                <a:r>
                  <a:rPr lang="en-US" altLang="zh-CN" sz="24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Local Measure </a:t>
                </a:r>
                <a:r>
                  <a:rPr lang="en-US" altLang="zh-CN"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D</a:t>
                </a:r>
                <a:r>
                  <a:rPr lang="en-US" altLang="zh-CN" sz="24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ata </a:t>
                </a:r>
                <a14:m>
                  <m:oMath xmlns:m="http://schemas.openxmlformats.org/officeDocument/2006/math">
                    <m:sSub>
                      <m:sSubPr>
                        <m:ctrlPr>
                          <a:rPr lang="zh-CN" altLang="zh-CN" sz="2400" i="1" smtClean="0">
                            <a:solidFill>
                              <a:schemeClr val="tx1"/>
                            </a:solidFill>
                            <a:effectLst/>
                            <a:latin typeface="Cambria Math" panose="02040503050406030204" pitchFamily="18" charset="0"/>
                            <a:ea typeface="Cambria Math" panose="02040503050406030204" pitchFamily="18" charset="0"/>
                          </a:rPr>
                        </m:ctrlPr>
                      </m:sSubPr>
                      <m:e>
                        <m:r>
                          <a:rPr lang="en-US" altLang="zh-CN" sz="2400" b="0" i="1" smtClean="0">
                            <a:solidFill>
                              <a:schemeClr val="tx1"/>
                            </a:solidFill>
                            <a:effectLst/>
                            <a:latin typeface="Cambria Math" panose="02040503050406030204" pitchFamily="18" charset="0"/>
                            <a:ea typeface="Cambria Math" panose="02040503050406030204" pitchFamily="18" charset="0"/>
                          </a:rPr>
                          <m:t>  </m:t>
                        </m:r>
                        <m:r>
                          <a:rPr lang="en-US" altLang="zh-CN"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𝑋</m:t>
                        </m:r>
                      </m:e>
                      <m:sub>
                        <m:r>
                          <a:rPr lang="en-US" altLang="zh-CN"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𝑙𝑚𝑑</m:t>
                        </m:r>
                      </m:sub>
                    </m:sSub>
                  </m:oMath>
                </a14:m>
                <a:endParaRPr lang="zh-CN" altLang="en-US" sz="24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mc:Choice>
        <mc:Fallback xmlns="">
          <p:sp>
            <p:nvSpPr>
              <p:cNvPr id="46" name="矩形 45">
                <a:extLst>
                  <a:ext uri="{FF2B5EF4-FFF2-40B4-BE49-F238E27FC236}">
                    <a16:creationId xmlns:a16="http://schemas.microsoft.com/office/drawing/2014/main" id="{FE813859-452E-67E9-9BA9-E729E68BB78A}"/>
                  </a:ext>
                </a:extLst>
              </p:cNvPr>
              <p:cNvSpPr>
                <a:spLocks noRot="1" noChangeAspect="1" noMove="1" noResize="1" noEditPoints="1" noAdjustHandles="1" noChangeArrowheads="1" noChangeShapeType="1" noTextEdit="1"/>
              </p:cNvSpPr>
              <p:nvPr/>
            </p:nvSpPr>
            <p:spPr>
              <a:xfrm>
                <a:off x="3264130" y="1326475"/>
                <a:ext cx="3039034" cy="830997"/>
              </a:xfrm>
              <a:prstGeom prst="rect">
                <a:avLst/>
              </a:prstGeom>
              <a:blipFill>
                <a:blip r:embed="rId4"/>
                <a:stretch>
                  <a:fillRect t="-7353" b="-1471"/>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7" name="矩形 46">
                <a:extLst>
                  <a:ext uri="{FF2B5EF4-FFF2-40B4-BE49-F238E27FC236}">
                    <a16:creationId xmlns:a16="http://schemas.microsoft.com/office/drawing/2014/main" id="{309CE35F-2AA2-B250-B493-0FC1C5A15172}"/>
                  </a:ext>
                </a:extLst>
              </p:cNvPr>
              <p:cNvSpPr/>
              <p:nvPr/>
            </p:nvSpPr>
            <p:spPr>
              <a:xfrm>
                <a:off x="3334405" y="3203763"/>
                <a:ext cx="2899287" cy="830997"/>
              </a:xfrm>
              <a:prstGeom prst="rect">
                <a:avLst/>
              </a:prstGeom>
              <a:noFill/>
            </p:spPr>
            <p:txBody>
              <a:bodyPr wrap="square" lIns="91440" tIns="45720" rIns="91440" bIns="45720">
                <a:spAutoFit/>
              </a:bodyPr>
              <a:lstStyle/>
              <a:p>
                <a:pPr algn="ctr"/>
                <a:r>
                  <a:rPr lang="en-US" altLang="zh-CN" sz="2400" dirty="0">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Meteorological Data </a:t>
                </a:r>
                <a14:m>
                  <m:oMath xmlns:m="http://schemas.openxmlformats.org/officeDocument/2006/math">
                    <m:sSub>
                      <m:sSubPr>
                        <m:ctrlPr>
                          <a:rPr lang="zh-CN" altLang="zh-CN" sz="2400" i="1" smtClean="0">
                            <a:effectLst/>
                            <a:latin typeface="Cambria Math" panose="02040503050406030204" pitchFamily="18" charset="0"/>
                            <a:ea typeface="Cambria Math" panose="02040503050406030204" pitchFamily="18" charset="0"/>
                          </a:rPr>
                        </m:ctrlPr>
                      </m:sSubPr>
                      <m:e>
                        <m:r>
                          <a:rPr lang="en-US" altLang="zh-CN" sz="2400" i="1">
                            <a:effectLst/>
                            <a:latin typeface="Cambria Math" panose="02040503050406030204" pitchFamily="18" charset="0"/>
                            <a:ea typeface="等线" panose="02010600030101010101" pitchFamily="2" charset="-122"/>
                            <a:cs typeface="Times New Roman" panose="02020603050405020304" pitchFamily="18" charset="0"/>
                          </a:rPr>
                          <m:t>𝑋</m:t>
                        </m:r>
                      </m:e>
                      <m:sub>
                        <m:r>
                          <a:rPr lang="en-US" altLang="zh-CN" sz="2400" i="1">
                            <a:effectLst/>
                            <a:latin typeface="Cambria Math" panose="02040503050406030204" pitchFamily="18" charset="0"/>
                            <a:ea typeface="等线" panose="02010600030101010101" pitchFamily="2" charset="-122"/>
                            <a:cs typeface="Times New Roman" panose="02020603050405020304" pitchFamily="18" charset="0"/>
                          </a:rPr>
                          <m:t>𝑀</m:t>
                        </m:r>
                      </m:sub>
                    </m:sSub>
                  </m:oMath>
                </a14:m>
                <a:endParaRPr lang="zh-CN" altLang="en-US" sz="2400" b="0" cap="none" spc="0" dirty="0">
                  <a:ln w="0"/>
                  <a:solidFill>
                    <a:schemeClr val="tx1"/>
                  </a:solidFill>
                  <a:effectLst>
                    <a:outerShdw blurRad="38100" dist="38100" dir="2700000" algn="tl">
                      <a:srgbClr val="000000">
                        <a:alpha val="43137"/>
                      </a:srgbClr>
                    </a:outerShdw>
                  </a:effectLst>
                </a:endParaRPr>
              </a:p>
            </p:txBody>
          </p:sp>
        </mc:Choice>
        <mc:Fallback xmlns="">
          <p:sp>
            <p:nvSpPr>
              <p:cNvPr id="47" name="矩形 46">
                <a:extLst>
                  <a:ext uri="{FF2B5EF4-FFF2-40B4-BE49-F238E27FC236}">
                    <a16:creationId xmlns:a16="http://schemas.microsoft.com/office/drawing/2014/main" id="{309CE35F-2AA2-B250-B493-0FC1C5A15172}"/>
                  </a:ext>
                </a:extLst>
              </p:cNvPr>
              <p:cNvSpPr>
                <a:spLocks noRot="1" noChangeAspect="1" noMove="1" noResize="1" noEditPoints="1" noAdjustHandles="1" noChangeArrowheads="1" noChangeShapeType="1" noTextEdit="1"/>
              </p:cNvSpPr>
              <p:nvPr/>
            </p:nvSpPr>
            <p:spPr>
              <a:xfrm>
                <a:off x="3334405" y="3203763"/>
                <a:ext cx="2899287" cy="830997"/>
              </a:xfrm>
              <a:prstGeom prst="rect">
                <a:avLst/>
              </a:prstGeom>
              <a:blipFill>
                <a:blip r:embed="rId5"/>
                <a:stretch>
                  <a:fillRect t="-6618" r="-3361"/>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8" name="矩形 47">
                <a:extLst>
                  <a:ext uri="{FF2B5EF4-FFF2-40B4-BE49-F238E27FC236}">
                    <a16:creationId xmlns:a16="http://schemas.microsoft.com/office/drawing/2014/main" id="{CB1D8D57-7C1B-D8A4-A3AE-041090A7FE29}"/>
                  </a:ext>
                </a:extLst>
              </p:cNvPr>
              <p:cNvSpPr/>
              <p:nvPr/>
            </p:nvSpPr>
            <p:spPr>
              <a:xfrm>
                <a:off x="3074751" y="4918743"/>
                <a:ext cx="3496956" cy="707886"/>
              </a:xfrm>
              <a:prstGeom prst="rect">
                <a:avLst/>
              </a:prstGeom>
              <a:noFill/>
            </p:spPr>
            <p:txBody>
              <a:bodyPr wrap="square" lIns="91440" tIns="45720" rIns="91440" bIns="45720">
                <a:spAutoFit/>
              </a:bodyPr>
              <a:lstStyle/>
              <a:p>
                <a:pPr algn="ctr"/>
                <a:r>
                  <a:rPr lang="en-US" altLang="zh-CN" sz="20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Times New Roman" panose="02020603050405020304" pitchFamily="18" charset="0"/>
                  </a:rPr>
                  <a:t>Remote Sensing</a:t>
                </a:r>
                <a:r>
                  <a:rPr lang="en-US" altLang="zh-CN" sz="2000" dirty="0">
                    <a:ln w="0"/>
                    <a:effectLst>
                      <a:outerShdw blurRad="38100" dist="19050" dir="2700000" algn="tl" rotWithShape="0">
                        <a:schemeClr val="dk1">
                          <a:alpha val="40000"/>
                        </a:schemeClr>
                      </a:outerShdw>
                    </a:effectLst>
                    <a:latin typeface="Times New Roman" panose="02020603050405020304" pitchFamily="18" charset="0"/>
                    <a:ea typeface="Times New Roman" panose="02020603050405020304" pitchFamily="18" charset="0"/>
                  </a:rPr>
                  <a:t> </a:t>
                </a:r>
                <a:r>
                  <a:rPr lang="en-US" altLang="zh-CN" sz="20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Times New Roman" panose="02020603050405020304" pitchFamily="18" charset="0"/>
                  </a:rPr>
                  <a:t>Images </a:t>
                </a:r>
              </a:p>
              <a:p>
                <a:pPr algn="ctr"/>
                <a14:m>
                  <m:oMathPara xmlns:m="http://schemas.openxmlformats.org/officeDocument/2006/math">
                    <m:oMathParaPr>
                      <m:jc m:val="centerGroup"/>
                    </m:oMathParaPr>
                    <m:oMath xmlns:m="http://schemas.openxmlformats.org/officeDocument/2006/math">
                      <m:sSub>
                        <m:sSubPr>
                          <m:ctrlPr>
                            <a:rPr lang="zh-CN" altLang="zh-CN" sz="2000" i="1" smtClean="0">
                              <a:effectLst/>
                              <a:latin typeface="Cambria Math" panose="02040503050406030204" pitchFamily="18" charset="0"/>
                              <a:ea typeface="Cambria Math" panose="02040503050406030204" pitchFamily="18" charset="0"/>
                            </a:rPr>
                          </m:ctrlPr>
                        </m:sSubPr>
                        <m:e>
                          <m:r>
                            <a:rPr lang="en-US" altLang="zh-CN" sz="2000" i="1">
                              <a:effectLst/>
                              <a:latin typeface="Cambria Math" panose="02040503050406030204" pitchFamily="18" charset="0"/>
                              <a:ea typeface="等线" panose="02010600030101010101" pitchFamily="2" charset="-122"/>
                              <a:cs typeface="Times New Roman" panose="02020603050405020304" pitchFamily="18" charset="0"/>
                            </a:rPr>
                            <m:t>𝐼</m:t>
                          </m:r>
                        </m:e>
                        <m:sub>
                          <m:r>
                            <a:rPr lang="en-US" altLang="zh-CN" sz="2000" i="1">
                              <a:effectLst/>
                              <a:latin typeface="Cambria Math" panose="02040503050406030204" pitchFamily="18" charset="0"/>
                              <a:ea typeface="等线" panose="02010600030101010101" pitchFamily="2" charset="-122"/>
                              <a:cs typeface="Times New Roman" panose="02020603050405020304" pitchFamily="18" charset="0"/>
                            </a:rPr>
                            <m:t>𝑀</m:t>
                          </m:r>
                        </m:sub>
                      </m:sSub>
                    </m:oMath>
                  </m:oMathPara>
                </a14:m>
                <a:endParaRPr lang="zh-CN" altLang="en-US" sz="2000" b="0" cap="none" spc="0" dirty="0">
                  <a:ln w="0"/>
                  <a:solidFill>
                    <a:schemeClr val="tx1"/>
                  </a:solidFill>
                  <a:effectLst>
                    <a:outerShdw blurRad="38100" dist="19050" dir="2700000" algn="tl" rotWithShape="0">
                      <a:schemeClr val="dk1">
                        <a:alpha val="40000"/>
                      </a:schemeClr>
                    </a:outerShdw>
                  </a:effectLst>
                </a:endParaRPr>
              </a:p>
            </p:txBody>
          </p:sp>
        </mc:Choice>
        <mc:Fallback xmlns="">
          <p:sp>
            <p:nvSpPr>
              <p:cNvPr id="48" name="矩形 47">
                <a:extLst>
                  <a:ext uri="{FF2B5EF4-FFF2-40B4-BE49-F238E27FC236}">
                    <a16:creationId xmlns:a16="http://schemas.microsoft.com/office/drawing/2014/main" id="{CB1D8D57-7C1B-D8A4-A3AE-041090A7FE29}"/>
                  </a:ext>
                </a:extLst>
              </p:cNvPr>
              <p:cNvSpPr>
                <a:spLocks noRot="1" noChangeAspect="1" noMove="1" noResize="1" noEditPoints="1" noAdjustHandles="1" noChangeArrowheads="1" noChangeShapeType="1" noTextEdit="1"/>
              </p:cNvSpPr>
              <p:nvPr/>
            </p:nvSpPr>
            <p:spPr>
              <a:xfrm>
                <a:off x="3074751" y="4918743"/>
                <a:ext cx="3496956" cy="707886"/>
              </a:xfrm>
              <a:prstGeom prst="rect">
                <a:avLst/>
              </a:prstGeom>
              <a:blipFill>
                <a:blip r:embed="rId6"/>
                <a:stretch>
                  <a:fillRect t="-6034"/>
                </a:stretch>
              </a:blipFill>
            </p:spPr>
            <p:txBody>
              <a:bodyPr/>
              <a:lstStyle/>
              <a:p>
                <a:r>
                  <a:rPr lang="zh-CN" altLang="en-US">
                    <a:noFill/>
                  </a:rPr>
                  <a:t> </a:t>
                </a:r>
              </a:p>
            </p:txBody>
          </p:sp>
        </mc:Fallback>
      </mc:AlternateContent>
      <p:sp>
        <p:nvSpPr>
          <p:cNvPr id="49" name="文本框 48">
            <a:extLst>
              <a:ext uri="{FF2B5EF4-FFF2-40B4-BE49-F238E27FC236}">
                <a16:creationId xmlns:a16="http://schemas.microsoft.com/office/drawing/2014/main" id="{3CDEC25F-B213-534C-090F-9F8E2D822058}"/>
              </a:ext>
            </a:extLst>
          </p:cNvPr>
          <p:cNvSpPr txBox="1"/>
          <p:nvPr/>
        </p:nvSpPr>
        <p:spPr>
          <a:xfrm>
            <a:off x="272948" y="2319757"/>
            <a:ext cx="2941831" cy="338554"/>
          </a:xfrm>
          <a:prstGeom prst="rect">
            <a:avLst/>
          </a:prstGeom>
          <a:noFill/>
        </p:spPr>
        <p:txBody>
          <a:bodyPr wrap="square" rtlCol="0">
            <a:spAutoFit/>
          </a:bodyPr>
          <a:lstStyle/>
          <a:p>
            <a:pPr algn="ctr"/>
            <a:r>
              <a:rPr lang="en-US" altLang="zh-CN" sz="1600" dirty="0">
                <a:latin typeface="Times New Roman" panose="02020603050405020304" pitchFamily="18" charset="0"/>
                <a:cs typeface="Times New Roman" panose="02020603050405020304" pitchFamily="18" charset="0"/>
              </a:rPr>
              <a:t>Grid Facilities</a:t>
            </a:r>
            <a:endParaRPr lang="zh-CN" altLang="en-US" sz="1600" dirty="0">
              <a:latin typeface="Times New Roman" panose="02020603050405020304" pitchFamily="18" charset="0"/>
              <a:cs typeface="Times New Roman" panose="02020603050405020304" pitchFamily="18" charset="0"/>
            </a:endParaRPr>
          </a:p>
        </p:txBody>
      </p:sp>
      <p:sp>
        <p:nvSpPr>
          <p:cNvPr id="50" name="文本框 49">
            <a:extLst>
              <a:ext uri="{FF2B5EF4-FFF2-40B4-BE49-F238E27FC236}">
                <a16:creationId xmlns:a16="http://schemas.microsoft.com/office/drawing/2014/main" id="{EE6ECD24-B75D-0DF6-1861-278A2B66E2D8}"/>
              </a:ext>
            </a:extLst>
          </p:cNvPr>
          <p:cNvSpPr txBox="1"/>
          <p:nvPr/>
        </p:nvSpPr>
        <p:spPr>
          <a:xfrm>
            <a:off x="571768" y="3684210"/>
            <a:ext cx="2344189" cy="338554"/>
          </a:xfrm>
          <a:prstGeom prst="rect">
            <a:avLst/>
          </a:prstGeom>
          <a:noFill/>
        </p:spPr>
        <p:txBody>
          <a:bodyPr wrap="square" rtlCol="0">
            <a:spAutoFit/>
          </a:bodyPr>
          <a:lstStyle/>
          <a:p>
            <a:pPr algn="ctr"/>
            <a:r>
              <a:rPr lang="en-US" altLang="zh-CN" sz="1600" dirty="0">
                <a:latin typeface="Times New Roman" panose="02020603050405020304" pitchFamily="18" charset="0"/>
                <a:cs typeface="Times New Roman" panose="02020603050405020304" pitchFamily="18" charset="0"/>
              </a:rPr>
              <a:t>Meteorological Institute</a:t>
            </a:r>
            <a:endParaRPr lang="zh-CN" altLang="en-US" sz="1600" dirty="0">
              <a:latin typeface="Times New Roman" panose="02020603050405020304" pitchFamily="18" charset="0"/>
              <a:cs typeface="Times New Roman" panose="02020603050405020304" pitchFamily="18" charset="0"/>
            </a:endParaRPr>
          </a:p>
        </p:txBody>
      </p:sp>
      <p:sp>
        <p:nvSpPr>
          <p:cNvPr id="51" name="文本框 50">
            <a:extLst>
              <a:ext uri="{FF2B5EF4-FFF2-40B4-BE49-F238E27FC236}">
                <a16:creationId xmlns:a16="http://schemas.microsoft.com/office/drawing/2014/main" id="{18F1BEE9-E8C6-A5E3-49FC-7BE37F9B0B1B}"/>
              </a:ext>
            </a:extLst>
          </p:cNvPr>
          <p:cNvSpPr txBox="1"/>
          <p:nvPr/>
        </p:nvSpPr>
        <p:spPr>
          <a:xfrm>
            <a:off x="521712" y="5881683"/>
            <a:ext cx="2252749" cy="338554"/>
          </a:xfrm>
          <a:prstGeom prst="rect">
            <a:avLst/>
          </a:prstGeom>
          <a:noFill/>
        </p:spPr>
        <p:txBody>
          <a:bodyPr wrap="square" rtlCol="0">
            <a:spAutoFit/>
          </a:bodyPr>
          <a:lstStyle/>
          <a:p>
            <a:pPr algn="ctr"/>
            <a:r>
              <a:rPr lang="en-US" altLang="zh-CN" sz="1600" dirty="0">
                <a:latin typeface="Times New Roman" panose="02020603050405020304" pitchFamily="18" charset="0"/>
                <a:cs typeface="Times New Roman" panose="02020603050405020304" pitchFamily="18" charset="0"/>
              </a:rPr>
              <a:t>Satellite Image</a:t>
            </a:r>
            <a:endParaRPr lang="zh-CN" altLang="en-US" sz="1600" dirty="0">
              <a:latin typeface="Times New Roman" panose="02020603050405020304" pitchFamily="18" charset="0"/>
              <a:cs typeface="Times New Roman" panose="02020603050405020304" pitchFamily="18" charset="0"/>
            </a:endParaRPr>
          </a:p>
        </p:txBody>
      </p:sp>
      <p:cxnSp>
        <p:nvCxnSpPr>
          <p:cNvPr id="52" name="直接箭头连接符 51">
            <a:extLst>
              <a:ext uri="{FF2B5EF4-FFF2-40B4-BE49-F238E27FC236}">
                <a16:creationId xmlns:a16="http://schemas.microsoft.com/office/drawing/2014/main" id="{0A38DF97-030F-929D-1E3F-D2862965AA9D}"/>
              </a:ext>
            </a:extLst>
          </p:cNvPr>
          <p:cNvCxnSpPr>
            <a:cxnSpLocks/>
          </p:cNvCxnSpPr>
          <p:nvPr/>
        </p:nvCxnSpPr>
        <p:spPr>
          <a:xfrm>
            <a:off x="2945442" y="1694701"/>
            <a:ext cx="429510" cy="113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直接箭头连接符 52">
            <a:extLst>
              <a:ext uri="{FF2B5EF4-FFF2-40B4-BE49-F238E27FC236}">
                <a16:creationId xmlns:a16="http://schemas.microsoft.com/office/drawing/2014/main" id="{C517AFF9-A2AA-3481-0C7A-1561F74320C1}"/>
              </a:ext>
            </a:extLst>
          </p:cNvPr>
          <p:cNvCxnSpPr>
            <a:cxnSpLocks/>
          </p:cNvCxnSpPr>
          <p:nvPr/>
        </p:nvCxnSpPr>
        <p:spPr>
          <a:xfrm>
            <a:off x="2958137" y="3606621"/>
            <a:ext cx="429510" cy="113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接箭头连接符 53">
            <a:extLst>
              <a:ext uri="{FF2B5EF4-FFF2-40B4-BE49-F238E27FC236}">
                <a16:creationId xmlns:a16="http://schemas.microsoft.com/office/drawing/2014/main" id="{0FAD2D35-7F25-10F1-A501-4CFD53FBDF95}"/>
              </a:ext>
            </a:extLst>
          </p:cNvPr>
          <p:cNvCxnSpPr>
            <a:cxnSpLocks/>
          </p:cNvCxnSpPr>
          <p:nvPr/>
        </p:nvCxnSpPr>
        <p:spPr>
          <a:xfrm>
            <a:off x="2951264" y="5098910"/>
            <a:ext cx="429510" cy="113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直接箭头连接符 54">
            <a:extLst>
              <a:ext uri="{FF2B5EF4-FFF2-40B4-BE49-F238E27FC236}">
                <a16:creationId xmlns:a16="http://schemas.microsoft.com/office/drawing/2014/main" id="{6FA1FD76-B297-8C2F-090D-A9D36A3EA040}"/>
              </a:ext>
            </a:extLst>
          </p:cNvPr>
          <p:cNvCxnSpPr>
            <a:cxnSpLocks/>
            <a:stCxn id="46" idx="3"/>
          </p:cNvCxnSpPr>
          <p:nvPr/>
        </p:nvCxnSpPr>
        <p:spPr>
          <a:xfrm>
            <a:off x="6303164" y="1741974"/>
            <a:ext cx="904758" cy="160657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6" name="直接箭头连接符 55">
            <a:extLst>
              <a:ext uri="{FF2B5EF4-FFF2-40B4-BE49-F238E27FC236}">
                <a16:creationId xmlns:a16="http://schemas.microsoft.com/office/drawing/2014/main" id="{0B44732A-9C20-463E-B219-3A61F754C26B}"/>
              </a:ext>
            </a:extLst>
          </p:cNvPr>
          <p:cNvCxnSpPr>
            <a:cxnSpLocks/>
          </p:cNvCxnSpPr>
          <p:nvPr/>
        </p:nvCxnSpPr>
        <p:spPr>
          <a:xfrm>
            <a:off x="6287262" y="3520012"/>
            <a:ext cx="897095"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7" name="直接箭头连接符 56">
            <a:extLst>
              <a:ext uri="{FF2B5EF4-FFF2-40B4-BE49-F238E27FC236}">
                <a16:creationId xmlns:a16="http://schemas.microsoft.com/office/drawing/2014/main" id="{0E99E779-0353-58BE-B29D-2CF667C63521}"/>
              </a:ext>
            </a:extLst>
          </p:cNvPr>
          <p:cNvCxnSpPr>
            <a:cxnSpLocks/>
          </p:cNvCxnSpPr>
          <p:nvPr/>
        </p:nvCxnSpPr>
        <p:spPr>
          <a:xfrm flipV="1">
            <a:off x="6168044" y="4700137"/>
            <a:ext cx="979989" cy="42285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pic>
        <p:nvPicPr>
          <p:cNvPr id="58" name="图片 57">
            <a:extLst>
              <a:ext uri="{FF2B5EF4-FFF2-40B4-BE49-F238E27FC236}">
                <a16:creationId xmlns:a16="http://schemas.microsoft.com/office/drawing/2014/main" id="{434200FE-472A-9D80-943A-C8CF82E3212C}"/>
              </a:ext>
            </a:extLst>
          </p:cNvPr>
          <p:cNvPicPr>
            <a:picLocks noChangeAspect="1"/>
          </p:cNvPicPr>
          <p:nvPr/>
        </p:nvPicPr>
        <p:blipFill>
          <a:blip r:embed="rId7"/>
          <a:srcRect b="29568"/>
          <a:stretch/>
        </p:blipFill>
        <p:spPr>
          <a:xfrm>
            <a:off x="579663" y="3081119"/>
            <a:ext cx="2344189" cy="666609"/>
          </a:xfrm>
          <a:prstGeom prst="rect">
            <a:avLst/>
          </a:prstGeom>
        </p:spPr>
      </p:pic>
      <p:cxnSp>
        <p:nvCxnSpPr>
          <p:cNvPr id="59" name="直接箭头连接符 58">
            <a:extLst>
              <a:ext uri="{FF2B5EF4-FFF2-40B4-BE49-F238E27FC236}">
                <a16:creationId xmlns:a16="http://schemas.microsoft.com/office/drawing/2014/main" id="{E9A0AE6C-624B-DEAA-22C5-96A193F06E0D}"/>
              </a:ext>
            </a:extLst>
          </p:cNvPr>
          <p:cNvCxnSpPr>
            <a:cxnSpLocks/>
          </p:cNvCxnSpPr>
          <p:nvPr/>
        </p:nvCxnSpPr>
        <p:spPr>
          <a:xfrm>
            <a:off x="6464134" y="1651951"/>
            <a:ext cx="429510" cy="1139"/>
          </a:xfrm>
          <a:prstGeom prst="straightConnector1">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60" name="直接箭头连接符 59">
            <a:extLst>
              <a:ext uri="{FF2B5EF4-FFF2-40B4-BE49-F238E27FC236}">
                <a16:creationId xmlns:a16="http://schemas.microsoft.com/office/drawing/2014/main" id="{C0F67C20-BAD8-E3AD-D5DA-234E53BE66C5}"/>
              </a:ext>
            </a:extLst>
          </p:cNvPr>
          <p:cNvCxnSpPr>
            <a:cxnSpLocks/>
          </p:cNvCxnSpPr>
          <p:nvPr/>
        </p:nvCxnSpPr>
        <p:spPr>
          <a:xfrm flipV="1">
            <a:off x="8089139" y="2873500"/>
            <a:ext cx="0" cy="417026"/>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61" name="文本框 60">
            <a:extLst>
              <a:ext uri="{FF2B5EF4-FFF2-40B4-BE49-F238E27FC236}">
                <a16:creationId xmlns:a16="http://schemas.microsoft.com/office/drawing/2014/main" id="{DCF96709-32D5-EC57-29FF-2618F9581024}"/>
              </a:ext>
            </a:extLst>
          </p:cNvPr>
          <p:cNvSpPr txBox="1"/>
          <p:nvPr/>
        </p:nvSpPr>
        <p:spPr>
          <a:xfrm>
            <a:off x="9609293" y="4789896"/>
            <a:ext cx="2140330"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Global Forecasting</a:t>
            </a:r>
          </a:p>
        </p:txBody>
      </p:sp>
      <p:sp>
        <p:nvSpPr>
          <p:cNvPr id="62" name="文本框 61">
            <a:extLst>
              <a:ext uri="{FF2B5EF4-FFF2-40B4-BE49-F238E27FC236}">
                <a16:creationId xmlns:a16="http://schemas.microsoft.com/office/drawing/2014/main" id="{5396858C-698E-47EA-A720-6C19C55A4B6D}"/>
              </a:ext>
            </a:extLst>
          </p:cNvPr>
          <p:cNvSpPr txBox="1"/>
          <p:nvPr/>
        </p:nvSpPr>
        <p:spPr>
          <a:xfrm>
            <a:off x="9700619" y="2512645"/>
            <a:ext cx="2026517"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Local Forecasting</a:t>
            </a:r>
          </a:p>
        </p:txBody>
      </p:sp>
      <p:pic>
        <p:nvPicPr>
          <p:cNvPr id="63" name="图片 62">
            <a:extLst>
              <a:ext uri="{FF2B5EF4-FFF2-40B4-BE49-F238E27FC236}">
                <a16:creationId xmlns:a16="http://schemas.microsoft.com/office/drawing/2014/main" id="{2ED174E3-CE54-C651-E082-A5FAFD466AF9}"/>
              </a:ext>
            </a:extLst>
          </p:cNvPr>
          <p:cNvPicPr>
            <a:picLocks noChangeAspect="1"/>
          </p:cNvPicPr>
          <p:nvPr/>
        </p:nvPicPr>
        <p:blipFill>
          <a:blip r:embed="rId8"/>
          <a:stretch>
            <a:fillRect/>
          </a:stretch>
        </p:blipFill>
        <p:spPr>
          <a:xfrm>
            <a:off x="7063057" y="1113256"/>
            <a:ext cx="2060873" cy="1418930"/>
          </a:xfrm>
          <a:prstGeom prst="rect">
            <a:avLst/>
          </a:prstGeom>
        </p:spPr>
      </p:pic>
      <p:pic>
        <p:nvPicPr>
          <p:cNvPr id="64" name="Picture 2" descr="How a Rooftop Solar Array Creates Electricity for Your Home | Intermountain  Wind &amp; Solar">
            <a:extLst>
              <a:ext uri="{FF2B5EF4-FFF2-40B4-BE49-F238E27FC236}">
                <a16:creationId xmlns:a16="http://schemas.microsoft.com/office/drawing/2014/main" id="{60A0135A-E1C6-797C-59E5-D4C07AB1A5F9}"/>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560598" y="1046755"/>
            <a:ext cx="2247846" cy="1505314"/>
          </a:xfrm>
          <a:prstGeom prst="rect">
            <a:avLst/>
          </a:prstGeom>
          <a:noFill/>
          <a:extLst>
            <a:ext uri="{909E8E84-426E-40DD-AFC4-6F175D3DCCD1}">
              <a14:hiddenFill xmlns:a14="http://schemas.microsoft.com/office/drawing/2010/main">
                <a:solidFill>
                  <a:srgbClr val="FFFFFF"/>
                </a:solidFill>
              </a14:hiddenFill>
            </a:ext>
          </a:extLst>
        </p:spPr>
      </p:pic>
      <p:sp>
        <p:nvSpPr>
          <p:cNvPr id="65" name="箭头: 右 64">
            <a:extLst>
              <a:ext uri="{FF2B5EF4-FFF2-40B4-BE49-F238E27FC236}">
                <a16:creationId xmlns:a16="http://schemas.microsoft.com/office/drawing/2014/main" id="{E110470F-7C05-1D35-77D4-62BB1E2196F2}"/>
              </a:ext>
            </a:extLst>
          </p:cNvPr>
          <p:cNvSpPr/>
          <p:nvPr/>
        </p:nvSpPr>
        <p:spPr>
          <a:xfrm>
            <a:off x="9223678" y="1611443"/>
            <a:ext cx="192305" cy="400110"/>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66" name="箭头: 右 65">
            <a:extLst>
              <a:ext uri="{FF2B5EF4-FFF2-40B4-BE49-F238E27FC236}">
                <a16:creationId xmlns:a16="http://schemas.microsoft.com/office/drawing/2014/main" id="{0195E5B2-056F-6E36-7B3A-1043479F6958}"/>
              </a:ext>
            </a:extLst>
          </p:cNvPr>
          <p:cNvSpPr/>
          <p:nvPr/>
        </p:nvSpPr>
        <p:spPr>
          <a:xfrm>
            <a:off x="9234564" y="3859280"/>
            <a:ext cx="192305" cy="400110"/>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67" name="直接箭头连接符 66">
            <a:extLst>
              <a:ext uri="{FF2B5EF4-FFF2-40B4-BE49-F238E27FC236}">
                <a16:creationId xmlns:a16="http://schemas.microsoft.com/office/drawing/2014/main" id="{241EB706-D515-FF5F-419B-34F02E5C3B2B}"/>
              </a:ext>
            </a:extLst>
          </p:cNvPr>
          <p:cNvCxnSpPr>
            <a:cxnSpLocks/>
          </p:cNvCxnSpPr>
          <p:nvPr/>
        </p:nvCxnSpPr>
        <p:spPr>
          <a:xfrm>
            <a:off x="7996236" y="5748301"/>
            <a:ext cx="608242"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68" name="直接箭头连接符 67">
            <a:extLst>
              <a:ext uri="{FF2B5EF4-FFF2-40B4-BE49-F238E27FC236}">
                <a16:creationId xmlns:a16="http://schemas.microsoft.com/office/drawing/2014/main" id="{6C8B8929-F217-045A-ADC8-491B08BEDA9A}"/>
              </a:ext>
            </a:extLst>
          </p:cNvPr>
          <p:cNvCxnSpPr>
            <a:cxnSpLocks/>
          </p:cNvCxnSpPr>
          <p:nvPr/>
        </p:nvCxnSpPr>
        <p:spPr>
          <a:xfrm>
            <a:off x="7994811" y="5993809"/>
            <a:ext cx="608242" cy="0"/>
          </a:xfrm>
          <a:prstGeom prst="straightConnector1">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69" name="文本框 68">
            <a:extLst>
              <a:ext uri="{FF2B5EF4-FFF2-40B4-BE49-F238E27FC236}">
                <a16:creationId xmlns:a16="http://schemas.microsoft.com/office/drawing/2014/main" id="{CF7285FF-088A-40A3-DE22-114982C5F0BB}"/>
              </a:ext>
            </a:extLst>
          </p:cNvPr>
          <p:cNvSpPr txBox="1"/>
          <p:nvPr/>
        </p:nvSpPr>
        <p:spPr>
          <a:xfrm>
            <a:off x="8590402" y="5579024"/>
            <a:ext cx="2959465"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Data Flow for Global Forecasting</a:t>
            </a:r>
            <a:endParaRPr lang="zh-CN" altLang="en-US" sz="1600" dirty="0">
              <a:latin typeface="Times New Roman" panose="02020603050405020304" pitchFamily="18" charset="0"/>
              <a:cs typeface="Times New Roman" panose="02020603050405020304" pitchFamily="18" charset="0"/>
            </a:endParaRPr>
          </a:p>
        </p:txBody>
      </p:sp>
      <p:sp>
        <p:nvSpPr>
          <p:cNvPr id="70" name="文本框 69">
            <a:extLst>
              <a:ext uri="{FF2B5EF4-FFF2-40B4-BE49-F238E27FC236}">
                <a16:creationId xmlns:a16="http://schemas.microsoft.com/office/drawing/2014/main" id="{6DA3034F-CAF1-F4D0-3B77-96A15EBBA185}"/>
              </a:ext>
            </a:extLst>
          </p:cNvPr>
          <p:cNvSpPr txBox="1"/>
          <p:nvPr/>
        </p:nvSpPr>
        <p:spPr>
          <a:xfrm>
            <a:off x="8590402" y="5822187"/>
            <a:ext cx="2868093"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Data Flow for Local Forecasting</a:t>
            </a:r>
            <a:endParaRPr lang="zh-CN" altLang="en-US" sz="1600" dirty="0">
              <a:latin typeface="Times New Roman" panose="02020603050405020304" pitchFamily="18" charset="0"/>
              <a:cs typeface="Times New Roman" panose="02020603050405020304" pitchFamily="18" charset="0"/>
            </a:endParaRPr>
          </a:p>
        </p:txBody>
      </p:sp>
      <p:sp>
        <p:nvSpPr>
          <p:cNvPr id="71" name="矩形: 圆角 70">
            <a:extLst>
              <a:ext uri="{FF2B5EF4-FFF2-40B4-BE49-F238E27FC236}">
                <a16:creationId xmlns:a16="http://schemas.microsoft.com/office/drawing/2014/main" id="{416E5F49-5766-E504-B837-8ECDAE94A1D3}"/>
              </a:ext>
            </a:extLst>
          </p:cNvPr>
          <p:cNvSpPr/>
          <p:nvPr/>
        </p:nvSpPr>
        <p:spPr>
          <a:xfrm>
            <a:off x="7911587" y="5607459"/>
            <a:ext cx="3642505" cy="535829"/>
          </a:xfrm>
          <a:prstGeom prst="roundRect">
            <a:avLst>
              <a:gd name="adj" fmla="val 5685"/>
            </a:avLst>
          </a:prstGeom>
          <a:noFill/>
          <a:ln w="12700">
            <a:solidFill>
              <a:schemeClr val="accent3">
                <a:lumMod val="60000"/>
                <a:lumOff val="40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E1B4E17B-1FBB-F4A8-D3D8-075BD173D47E}"/>
              </a:ext>
            </a:extLst>
          </p:cNvPr>
          <p:cNvSpPr txBox="1"/>
          <p:nvPr/>
        </p:nvSpPr>
        <p:spPr>
          <a:xfrm>
            <a:off x="7807891" y="4953684"/>
            <a:ext cx="502573" cy="338554"/>
          </a:xfrm>
          <a:prstGeom prst="rect">
            <a:avLst/>
          </a:prstGeom>
          <a:noFill/>
        </p:spPr>
        <p:txBody>
          <a:bodyPr wrap="none" rtlCol="0">
            <a:spAutoFit/>
          </a:bodyPr>
          <a:lstStyle/>
          <a:p>
            <a:r>
              <a:rPr lang="en-US" altLang="zh-CN" sz="1600" dirty="0" err="1">
                <a:latin typeface="Times New Roman" panose="02020603050405020304" pitchFamily="18" charset="0"/>
                <a:cs typeface="Times New Roman" panose="02020603050405020304" pitchFamily="18" charset="0"/>
              </a:rPr>
              <a:t>ViT</a:t>
            </a:r>
            <a:endParaRPr lang="en-US" altLang="zh-CN" sz="2000" dirty="0">
              <a:latin typeface="Times New Roman" panose="02020603050405020304" pitchFamily="18" charset="0"/>
              <a:cs typeface="Times New Roman" panose="02020603050405020304" pitchFamily="18" charset="0"/>
            </a:endParaRPr>
          </a:p>
        </p:txBody>
      </p:sp>
      <p:sp>
        <p:nvSpPr>
          <p:cNvPr id="73" name="文本框 72">
            <a:extLst>
              <a:ext uri="{FF2B5EF4-FFF2-40B4-BE49-F238E27FC236}">
                <a16:creationId xmlns:a16="http://schemas.microsoft.com/office/drawing/2014/main" id="{D2FA1E59-3DFB-CAE4-C418-1E043422A940}"/>
              </a:ext>
            </a:extLst>
          </p:cNvPr>
          <p:cNvSpPr txBox="1"/>
          <p:nvPr/>
        </p:nvSpPr>
        <p:spPr>
          <a:xfrm>
            <a:off x="7076146" y="2496450"/>
            <a:ext cx="216918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Lightweight Model</a:t>
            </a:r>
          </a:p>
        </p:txBody>
      </p:sp>
      <p:pic>
        <p:nvPicPr>
          <p:cNvPr id="74" name="Picture 4" descr="Solar power for thousands of households – thanks to an area of 18 football  pitches - LAPP">
            <a:extLst>
              <a:ext uri="{FF2B5EF4-FFF2-40B4-BE49-F238E27FC236}">
                <a16:creationId xmlns:a16="http://schemas.microsoft.com/office/drawing/2014/main" id="{9E5A5C8C-5B01-1DE8-2260-85FE22F0B4E3}"/>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7188" r="18788"/>
          <a:stretch/>
        </p:blipFill>
        <p:spPr bwMode="auto">
          <a:xfrm>
            <a:off x="9560599" y="3341060"/>
            <a:ext cx="2247846" cy="1495348"/>
          </a:xfrm>
          <a:prstGeom prst="rect">
            <a:avLst/>
          </a:prstGeom>
          <a:noFill/>
          <a:extLst>
            <a:ext uri="{909E8E84-426E-40DD-AFC4-6F175D3DCCD1}">
              <a14:hiddenFill xmlns:a14="http://schemas.microsoft.com/office/drawing/2010/main">
                <a:solidFill>
                  <a:srgbClr val="FFFFFF"/>
                </a:solidFill>
              </a14:hiddenFill>
            </a:ext>
          </a:extLst>
        </p:spPr>
      </p:pic>
      <p:sp>
        <p:nvSpPr>
          <p:cNvPr id="75" name="文本框 74">
            <a:extLst>
              <a:ext uri="{FF2B5EF4-FFF2-40B4-BE49-F238E27FC236}">
                <a16:creationId xmlns:a16="http://schemas.microsoft.com/office/drawing/2014/main" id="{0DBD0514-9818-C654-84C0-3797B71CC658}"/>
              </a:ext>
            </a:extLst>
          </p:cNvPr>
          <p:cNvSpPr txBox="1"/>
          <p:nvPr/>
        </p:nvSpPr>
        <p:spPr>
          <a:xfrm>
            <a:off x="8062270" y="2900888"/>
            <a:ext cx="1161408"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Via Internet</a:t>
            </a:r>
          </a:p>
        </p:txBody>
      </p:sp>
      <p:pic>
        <p:nvPicPr>
          <p:cNvPr id="76" name="图片 75">
            <a:extLst>
              <a:ext uri="{FF2B5EF4-FFF2-40B4-BE49-F238E27FC236}">
                <a16:creationId xmlns:a16="http://schemas.microsoft.com/office/drawing/2014/main" id="{6413604F-CE3E-C6F2-99E8-16BC82EDEF8A}"/>
              </a:ext>
            </a:extLst>
          </p:cNvPr>
          <p:cNvPicPr>
            <a:picLocks noChangeAspect="1"/>
          </p:cNvPicPr>
          <p:nvPr/>
        </p:nvPicPr>
        <p:blipFill>
          <a:blip r:embed="rId11"/>
          <a:stretch>
            <a:fillRect/>
          </a:stretch>
        </p:blipFill>
        <p:spPr>
          <a:xfrm rot="5400000">
            <a:off x="7741018" y="2982883"/>
            <a:ext cx="761867" cy="1390852"/>
          </a:xfrm>
          <a:prstGeom prst="rect">
            <a:avLst/>
          </a:prstGeom>
        </p:spPr>
      </p:pic>
      <p:pic>
        <p:nvPicPr>
          <p:cNvPr id="77" name="图片 76">
            <a:extLst>
              <a:ext uri="{FF2B5EF4-FFF2-40B4-BE49-F238E27FC236}">
                <a16:creationId xmlns:a16="http://schemas.microsoft.com/office/drawing/2014/main" id="{9EACBF82-46C4-F728-7212-B98975280FAC}"/>
              </a:ext>
            </a:extLst>
          </p:cNvPr>
          <p:cNvPicPr>
            <a:picLocks noChangeAspect="1"/>
          </p:cNvPicPr>
          <p:nvPr/>
        </p:nvPicPr>
        <p:blipFill>
          <a:blip r:embed="rId12"/>
          <a:stretch>
            <a:fillRect/>
          </a:stretch>
        </p:blipFill>
        <p:spPr>
          <a:xfrm rot="5400000">
            <a:off x="7774495" y="3983725"/>
            <a:ext cx="785148" cy="1350351"/>
          </a:xfrm>
          <a:prstGeom prst="rect">
            <a:avLst/>
          </a:prstGeom>
        </p:spPr>
      </p:pic>
      <p:sp>
        <p:nvSpPr>
          <p:cNvPr id="78" name="文本框 77">
            <a:extLst>
              <a:ext uri="{FF2B5EF4-FFF2-40B4-BE49-F238E27FC236}">
                <a16:creationId xmlns:a16="http://schemas.microsoft.com/office/drawing/2014/main" id="{819810BE-BC0E-84D8-5369-4B06D332697D}"/>
              </a:ext>
            </a:extLst>
          </p:cNvPr>
          <p:cNvSpPr txBox="1"/>
          <p:nvPr/>
        </p:nvSpPr>
        <p:spPr>
          <a:xfrm>
            <a:off x="7516987" y="3934130"/>
            <a:ext cx="1206549"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Transformer</a:t>
            </a:r>
            <a:endParaRPr lang="en-US" altLang="zh-CN" sz="2000" dirty="0">
              <a:latin typeface="Times New Roman" panose="02020603050405020304" pitchFamily="18" charset="0"/>
              <a:cs typeface="Times New Roman" panose="02020603050405020304" pitchFamily="18" charset="0"/>
            </a:endParaRPr>
          </a:p>
        </p:txBody>
      </p:sp>
      <p:sp>
        <p:nvSpPr>
          <p:cNvPr id="79" name="矩形: 圆角 78">
            <a:extLst>
              <a:ext uri="{FF2B5EF4-FFF2-40B4-BE49-F238E27FC236}">
                <a16:creationId xmlns:a16="http://schemas.microsoft.com/office/drawing/2014/main" id="{952157A5-5080-12BB-A3CF-DB8C64A6C2DF}"/>
              </a:ext>
            </a:extLst>
          </p:cNvPr>
          <p:cNvSpPr/>
          <p:nvPr/>
        </p:nvSpPr>
        <p:spPr>
          <a:xfrm>
            <a:off x="7063057" y="979269"/>
            <a:ext cx="4817213" cy="1909974"/>
          </a:xfrm>
          <a:prstGeom prst="roundRect">
            <a:avLst>
              <a:gd name="adj" fmla="val 1813"/>
            </a:avLst>
          </a:prstGeom>
          <a:noFill/>
          <a:ln>
            <a:solidFill>
              <a:schemeClr val="bg1">
                <a:lumMod val="75000"/>
              </a:scheme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圆角 79">
            <a:extLst>
              <a:ext uri="{FF2B5EF4-FFF2-40B4-BE49-F238E27FC236}">
                <a16:creationId xmlns:a16="http://schemas.microsoft.com/office/drawing/2014/main" id="{60AD177C-C796-5899-5B55-3963F852992D}"/>
              </a:ext>
            </a:extLst>
          </p:cNvPr>
          <p:cNvSpPr/>
          <p:nvPr/>
        </p:nvSpPr>
        <p:spPr>
          <a:xfrm>
            <a:off x="7040795" y="3239493"/>
            <a:ext cx="4839475" cy="1990897"/>
          </a:xfrm>
          <a:prstGeom prst="roundRect">
            <a:avLst>
              <a:gd name="adj" fmla="val 1813"/>
            </a:avLst>
          </a:prstGeom>
          <a:noFill/>
          <a:ln>
            <a:solidFill>
              <a:schemeClr val="bg1">
                <a:lumMod val="75000"/>
              </a:scheme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mc:AlternateContent xmlns:mc="http://schemas.openxmlformats.org/markup-compatibility/2006" xmlns:a14="http://schemas.microsoft.com/office/drawing/2010/main">
        <mc:Choice Requires="a14">
          <p:sp>
            <p:nvSpPr>
              <p:cNvPr id="3083" name="文本框 3082">
                <a:extLst>
                  <a:ext uri="{FF2B5EF4-FFF2-40B4-BE49-F238E27FC236}">
                    <a16:creationId xmlns:a16="http://schemas.microsoft.com/office/drawing/2014/main" id="{70531B18-EA9C-1051-620A-64C4191240DC}"/>
                  </a:ext>
                </a:extLst>
              </p:cNvPr>
              <p:cNvSpPr txBox="1"/>
              <p:nvPr/>
            </p:nvSpPr>
            <p:spPr>
              <a:xfrm>
                <a:off x="6965382" y="5122989"/>
                <a:ext cx="5235713" cy="477823"/>
              </a:xfrm>
              <a:prstGeom prst="rect">
                <a:avLst/>
              </a:prstGeom>
              <a:noFill/>
            </p:spPr>
            <p:txBody>
              <a:bodyPr wrap="square">
                <a:spAutoFit/>
              </a:bodyPr>
              <a:lstStyle/>
              <a:p>
                <a14:m>
                  <m:oMath xmlns:m="http://schemas.openxmlformats.org/officeDocument/2006/math">
                    <m:sSubSup>
                      <m:sSubSupPr>
                        <m:ctrlPr>
                          <a:rPr lang="zh-CN" altLang="zh-CN" sz="1600" i="1" smtClean="0">
                            <a:effectLst/>
                            <a:latin typeface="Cambria Math" panose="02040503050406030204" pitchFamily="18" charset="0"/>
                            <a:ea typeface="Cambria Math" panose="02040503050406030204" pitchFamily="18" charset="0"/>
                          </a:rPr>
                        </m:ctrlPr>
                      </m:sSubSupPr>
                      <m:e>
                        <m:r>
                          <a:rPr lang="en-US" altLang="zh-CN" sz="1600" i="1">
                            <a:effectLst/>
                            <a:latin typeface="Cambria Math" panose="02040503050406030204" pitchFamily="18" charset="0"/>
                            <a:ea typeface="等线" panose="02010600030101010101" pitchFamily="2" charset="-122"/>
                            <a:cs typeface="Times New Roman" panose="02020603050405020304" pitchFamily="18" charset="0"/>
                          </a:rPr>
                          <m:t>𝑃</m:t>
                        </m:r>
                      </m:e>
                      <m:sub>
                        <m:r>
                          <m:rPr>
                            <m:nor/>
                          </m:rPr>
                          <a:rPr lang="en-US" altLang="zh-CN" sz="1600">
                            <a:effectLst/>
                            <a:latin typeface="Cambria Math" panose="02040503050406030204" pitchFamily="18" charset="0"/>
                            <a:ea typeface="等线" panose="02010600030101010101" pitchFamily="2" charset="-122"/>
                            <a:cs typeface="Times New Roman" panose="02020603050405020304" pitchFamily="18" charset="0"/>
                          </a:rPr>
                          <m:t>renewable</m:t>
                        </m:r>
                        <m:r>
                          <m:rPr>
                            <m:lit/>
                            <m:nor/>
                          </m:rPr>
                          <a:rPr lang="en-US" altLang="zh-CN" sz="1600">
                            <a:effectLst/>
                            <a:latin typeface="Cambria Math" panose="02040503050406030204" pitchFamily="18" charset="0"/>
                            <a:ea typeface="等线" panose="02010600030101010101" pitchFamily="2" charset="-122"/>
                            <a:cs typeface="Times New Roman" panose="02020603050405020304" pitchFamily="18" charset="0"/>
                          </a:rPr>
                          <m:t>_</m:t>
                        </m:r>
                        <m:r>
                          <m:rPr>
                            <m:nor/>
                          </m:rPr>
                          <a:rPr lang="en-US" altLang="zh-CN" sz="1600">
                            <a:effectLst/>
                            <a:latin typeface="Cambria Math" panose="02040503050406030204" pitchFamily="18" charset="0"/>
                            <a:ea typeface="等线" panose="02010600030101010101" pitchFamily="2" charset="-122"/>
                            <a:cs typeface="Times New Roman" panose="02020603050405020304" pitchFamily="18" charset="0"/>
                          </a:rPr>
                          <m:t>global</m:t>
                        </m:r>
                      </m:sub>
                      <m:sup>
                        <m:r>
                          <a:rPr lang="en-US" altLang="zh-CN" sz="1600" i="1">
                            <a:effectLst/>
                            <a:latin typeface="Cambria Math" panose="02040503050406030204" pitchFamily="18" charset="0"/>
                            <a:ea typeface="等线" panose="02010600030101010101" pitchFamily="2" charset="-122"/>
                            <a:cs typeface="Times New Roman" panose="02020603050405020304" pitchFamily="18" charset="0"/>
                          </a:rPr>
                          <m:t>∗</m:t>
                        </m:r>
                      </m:sup>
                    </m:sSubSup>
                    <m:r>
                      <a:rPr lang="en-US" altLang="zh-CN" sz="1600" i="1">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600" i="1">
                            <a:effectLst/>
                            <a:latin typeface="Cambria Math" panose="02040503050406030204" pitchFamily="18" charset="0"/>
                            <a:ea typeface="Cambria Math" panose="02040503050406030204" pitchFamily="18" charset="0"/>
                          </a:rPr>
                        </m:ctrlPr>
                      </m:sSubPr>
                      <m:e>
                        <m:r>
                          <a:rPr lang="en-US" altLang="zh-CN" sz="1600" i="1">
                            <a:effectLst/>
                            <a:latin typeface="Cambria Math" panose="02040503050406030204" pitchFamily="18" charset="0"/>
                            <a:ea typeface="等线" panose="02010600030101010101" pitchFamily="2" charset="-122"/>
                            <a:cs typeface="Times New Roman" panose="02020603050405020304" pitchFamily="18" charset="0"/>
                          </a:rPr>
                          <m:t>𝑓</m:t>
                        </m:r>
                      </m:e>
                      <m:sub>
                        <m:r>
                          <m:rPr>
                            <m:nor/>
                          </m:rPr>
                          <a:rPr lang="en-US" altLang="zh-CN" sz="1600">
                            <a:effectLst/>
                            <a:latin typeface="Cambria Math" panose="02040503050406030204" pitchFamily="18" charset="0"/>
                            <a:ea typeface="等线" panose="02010600030101010101" pitchFamily="2" charset="-122"/>
                            <a:cs typeface="Times New Roman" panose="02020603050405020304" pitchFamily="18" charset="0"/>
                          </a:rPr>
                          <m:t>transformer</m:t>
                        </m:r>
                      </m:sub>
                    </m:sSub>
                    <m:d>
                      <m:dPr>
                        <m:ctrlPr>
                          <a:rPr lang="zh-CN" altLang="zh-CN" sz="1600" i="1">
                            <a:effectLst/>
                            <a:latin typeface="Cambria Math" panose="02040503050406030204" pitchFamily="18" charset="0"/>
                            <a:ea typeface="Cambria Math" panose="02040503050406030204" pitchFamily="18" charset="0"/>
                          </a:rPr>
                        </m:ctrlPr>
                      </m:dPr>
                      <m:e>
                        <m:sSub>
                          <m:sSubPr>
                            <m:ctrlPr>
                              <a:rPr lang="zh-CN" altLang="zh-CN" sz="1600" i="1">
                                <a:effectLst/>
                                <a:latin typeface="Cambria Math" panose="02040503050406030204" pitchFamily="18" charset="0"/>
                                <a:ea typeface="Cambria Math" panose="02040503050406030204" pitchFamily="18" charset="0"/>
                              </a:rPr>
                            </m:ctrlPr>
                          </m:sSubPr>
                          <m:e>
                            <m:r>
                              <a:rPr lang="en-US" altLang="zh-CN" sz="1600" i="1">
                                <a:effectLst/>
                                <a:latin typeface="Cambria Math" panose="02040503050406030204" pitchFamily="18" charset="0"/>
                                <a:ea typeface="等线" panose="02010600030101010101" pitchFamily="2" charset="-122"/>
                                <a:cs typeface="Times New Roman" panose="02020603050405020304" pitchFamily="18" charset="0"/>
                              </a:rPr>
                              <m:t>𝑋</m:t>
                            </m:r>
                          </m:e>
                          <m:sub>
                            <m:r>
                              <m:rPr>
                                <m:nor/>
                              </m:rPr>
                              <a:rPr lang="en-US" altLang="zh-CN" sz="1600">
                                <a:effectLst/>
                                <a:latin typeface="Cambria Math" panose="02040503050406030204" pitchFamily="18" charset="0"/>
                                <a:ea typeface="等线" panose="02010600030101010101" pitchFamily="2" charset="-122"/>
                                <a:cs typeface="Times New Roman" panose="02020603050405020304" pitchFamily="18" charset="0"/>
                              </a:rPr>
                              <m:t>lmd</m:t>
                            </m:r>
                          </m:sub>
                        </m:sSub>
                        <m:r>
                          <a:rPr lang="en-US" altLang="zh-CN" sz="1600" i="1">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600" i="1">
                                <a:effectLst/>
                                <a:latin typeface="Cambria Math" panose="02040503050406030204" pitchFamily="18" charset="0"/>
                                <a:ea typeface="Cambria Math" panose="02040503050406030204" pitchFamily="18" charset="0"/>
                              </a:rPr>
                            </m:ctrlPr>
                          </m:sSubPr>
                          <m:e>
                            <m:r>
                              <a:rPr lang="en-US" altLang="zh-CN" sz="1600" i="1">
                                <a:effectLst/>
                                <a:latin typeface="Cambria Math" panose="02040503050406030204" pitchFamily="18" charset="0"/>
                                <a:ea typeface="等线" panose="02010600030101010101" pitchFamily="2" charset="-122"/>
                                <a:cs typeface="Times New Roman" panose="02020603050405020304" pitchFamily="18" charset="0"/>
                              </a:rPr>
                              <m:t>𝑋</m:t>
                            </m:r>
                          </m:e>
                          <m:sub>
                            <m:r>
                              <a:rPr lang="en-US" altLang="zh-CN" sz="1600" i="1">
                                <a:effectLst/>
                                <a:latin typeface="Cambria Math" panose="02040503050406030204" pitchFamily="18" charset="0"/>
                                <a:ea typeface="等线" panose="02010600030101010101" pitchFamily="2" charset="-122"/>
                                <a:cs typeface="Times New Roman" panose="02020603050405020304" pitchFamily="18" charset="0"/>
                              </a:rPr>
                              <m:t>𝑀</m:t>
                            </m:r>
                          </m:sub>
                        </m:sSub>
                        <m:r>
                          <a:rPr lang="en-US" altLang="zh-CN" sz="1600" i="1">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600" i="1">
                                <a:effectLst/>
                                <a:latin typeface="Cambria Math" panose="02040503050406030204" pitchFamily="18" charset="0"/>
                                <a:ea typeface="Cambria Math" panose="02040503050406030204" pitchFamily="18" charset="0"/>
                              </a:rPr>
                            </m:ctrlPr>
                          </m:sSubPr>
                          <m:e>
                            <m:r>
                              <a:rPr lang="en-US" altLang="zh-CN" sz="1600" i="1">
                                <a:effectLst/>
                                <a:latin typeface="Cambria Math" panose="02040503050406030204" pitchFamily="18" charset="0"/>
                                <a:ea typeface="等线" panose="02010600030101010101" pitchFamily="2" charset="-122"/>
                                <a:cs typeface="Times New Roman" panose="02020603050405020304" pitchFamily="18" charset="0"/>
                              </a:rPr>
                              <m:t>𝑓</m:t>
                            </m:r>
                          </m:e>
                          <m:sub>
                            <m:r>
                              <m:rPr>
                                <m:nor/>
                              </m:rPr>
                              <a:rPr lang="en-US" altLang="zh-CN" sz="1600">
                                <a:effectLst/>
                                <a:latin typeface="Cambria Math" panose="02040503050406030204" pitchFamily="18" charset="0"/>
                                <a:ea typeface="等线" panose="02010600030101010101" pitchFamily="2" charset="-122"/>
                                <a:cs typeface="Times New Roman" panose="02020603050405020304" pitchFamily="18" charset="0"/>
                              </a:rPr>
                              <m:t>ViT</m:t>
                            </m:r>
                          </m:sub>
                        </m:sSub>
                        <m:d>
                          <m:dPr>
                            <m:ctrlPr>
                              <a:rPr lang="zh-CN" altLang="zh-CN" sz="1600" i="1">
                                <a:effectLst/>
                                <a:latin typeface="Cambria Math" panose="02040503050406030204" pitchFamily="18" charset="0"/>
                                <a:ea typeface="Cambria Math" panose="02040503050406030204" pitchFamily="18" charset="0"/>
                              </a:rPr>
                            </m:ctrlPr>
                          </m:dPr>
                          <m:e>
                            <m:sSub>
                              <m:sSubPr>
                                <m:ctrlPr>
                                  <a:rPr lang="zh-CN" altLang="zh-CN" sz="1600" i="1">
                                    <a:effectLst/>
                                    <a:latin typeface="Cambria Math" panose="02040503050406030204" pitchFamily="18" charset="0"/>
                                    <a:ea typeface="Cambria Math" panose="02040503050406030204" pitchFamily="18" charset="0"/>
                                  </a:rPr>
                                </m:ctrlPr>
                              </m:sSubPr>
                              <m:e>
                                <m:r>
                                  <a:rPr lang="en-US" altLang="zh-CN" sz="1600" i="1">
                                    <a:effectLst/>
                                    <a:latin typeface="Cambria Math" panose="02040503050406030204" pitchFamily="18" charset="0"/>
                                    <a:ea typeface="等线" panose="02010600030101010101" pitchFamily="2" charset="-122"/>
                                    <a:cs typeface="Times New Roman" panose="02020603050405020304" pitchFamily="18" charset="0"/>
                                  </a:rPr>
                                  <m:t>𝐼</m:t>
                                </m:r>
                              </m:e>
                              <m:sub>
                                <m:r>
                                  <a:rPr lang="en-US" altLang="zh-CN" sz="1600" i="1">
                                    <a:effectLst/>
                                    <a:latin typeface="Cambria Math" panose="02040503050406030204" pitchFamily="18" charset="0"/>
                                    <a:ea typeface="等线" panose="02010600030101010101" pitchFamily="2" charset="-122"/>
                                    <a:cs typeface="Times New Roman" panose="02020603050405020304" pitchFamily="18" charset="0"/>
                                  </a:rPr>
                                  <m:t>𝑀</m:t>
                                </m:r>
                              </m:sub>
                            </m:sSub>
                          </m:e>
                        </m:d>
                      </m:e>
                    </m:d>
                  </m:oMath>
                </a14:m>
                <a:r>
                  <a:rPr lang="en-US" altLang="zh-CN" sz="1600" dirty="0">
                    <a:effectLst/>
                    <a:latin typeface="Times New Roman" panose="02020603050405020304" pitchFamily="18" charset="0"/>
                    <a:ea typeface="等线" panose="02010600030101010101" pitchFamily="2" charset="-122"/>
                  </a:rPr>
                  <a:t> </a:t>
                </a:r>
                <a:endParaRPr lang="zh-CN" altLang="en-US" sz="1600" dirty="0"/>
              </a:p>
            </p:txBody>
          </p:sp>
        </mc:Choice>
        <mc:Fallback xmlns="">
          <p:sp>
            <p:nvSpPr>
              <p:cNvPr id="3083" name="文本框 3082">
                <a:extLst>
                  <a:ext uri="{FF2B5EF4-FFF2-40B4-BE49-F238E27FC236}">
                    <a16:creationId xmlns:a16="http://schemas.microsoft.com/office/drawing/2014/main" id="{70531B18-EA9C-1051-620A-64C4191240DC}"/>
                  </a:ext>
                </a:extLst>
              </p:cNvPr>
              <p:cNvSpPr txBox="1">
                <a:spLocks noRot="1" noChangeAspect="1" noMove="1" noResize="1" noEditPoints="1" noAdjustHandles="1" noChangeArrowheads="1" noChangeShapeType="1" noTextEdit="1"/>
              </p:cNvSpPr>
              <p:nvPr/>
            </p:nvSpPr>
            <p:spPr>
              <a:xfrm>
                <a:off x="6965382" y="5122989"/>
                <a:ext cx="5235713" cy="477823"/>
              </a:xfrm>
              <a:prstGeom prst="rect">
                <a:avLst/>
              </a:prstGeom>
              <a:blipFill>
                <a:blip r:embed="rId13"/>
                <a:stretch>
                  <a:fillRect b="-8861"/>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4" name="文本框 83">
                <a:extLst>
                  <a:ext uri="{FF2B5EF4-FFF2-40B4-BE49-F238E27FC236}">
                    <a16:creationId xmlns:a16="http://schemas.microsoft.com/office/drawing/2014/main" id="{51522B0A-C82C-9688-3488-176ED9914668}"/>
                  </a:ext>
                </a:extLst>
              </p:cNvPr>
              <p:cNvSpPr txBox="1"/>
              <p:nvPr/>
            </p:nvSpPr>
            <p:spPr>
              <a:xfrm>
                <a:off x="7148033" y="532707"/>
                <a:ext cx="4922520" cy="477823"/>
              </a:xfrm>
              <a:prstGeom prst="rect">
                <a:avLst/>
              </a:prstGeom>
              <a:noFill/>
            </p:spPr>
            <p:txBody>
              <a:bodyPr wrap="square">
                <a:spAutoFit/>
              </a:bodyPr>
              <a:lstStyle/>
              <a:p>
                <a14:m>
                  <m:oMath xmlns:m="http://schemas.openxmlformats.org/officeDocument/2006/math">
                    <m:sSubSup>
                      <m:sSubSupPr>
                        <m:ctrlPr>
                          <a:rPr lang="zh-CN" altLang="zh-CN" sz="1600" i="1" smtClean="0">
                            <a:effectLst/>
                            <a:latin typeface="Cambria Math" panose="02040503050406030204" pitchFamily="18" charset="0"/>
                            <a:ea typeface="Cambria Math" panose="02040503050406030204" pitchFamily="18" charset="0"/>
                          </a:rPr>
                        </m:ctrlPr>
                      </m:sSubSupPr>
                      <m:e>
                        <m:r>
                          <a:rPr lang="en-US" altLang="zh-CN" sz="1600" i="1">
                            <a:effectLst/>
                            <a:latin typeface="Cambria Math" panose="02040503050406030204" pitchFamily="18" charset="0"/>
                            <a:ea typeface="等线" panose="02010600030101010101" pitchFamily="2" charset="-122"/>
                            <a:cs typeface="Times New Roman" panose="02020603050405020304" pitchFamily="18" charset="0"/>
                          </a:rPr>
                          <m:t>𝑃</m:t>
                        </m:r>
                      </m:e>
                      <m:sub>
                        <m:r>
                          <m:rPr>
                            <m:nor/>
                          </m:rPr>
                          <a:rPr lang="en-US" altLang="zh-CN" sz="1600">
                            <a:effectLst/>
                            <a:latin typeface="Cambria Math" panose="02040503050406030204" pitchFamily="18" charset="0"/>
                            <a:ea typeface="等线" panose="02010600030101010101" pitchFamily="2" charset="-122"/>
                            <a:cs typeface="Times New Roman" panose="02020603050405020304" pitchFamily="18" charset="0"/>
                          </a:rPr>
                          <m:t>renewable</m:t>
                        </m:r>
                        <m:r>
                          <m:rPr>
                            <m:lit/>
                            <m:nor/>
                          </m:rPr>
                          <a:rPr lang="en-US" altLang="zh-CN" sz="1600">
                            <a:effectLst/>
                            <a:latin typeface="Cambria Math" panose="02040503050406030204" pitchFamily="18" charset="0"/>
                            <a:ea typeface="等线" panose="02010600030101010101" pitchFamily="2" charset="-122"/>
                            <a:cs typeface="Times New Roman" panose="02020603050405020304" pitchFamily="18" charset="0"/>
                          </a:rPr>
                          <m:t>_</m:t>
                        </m:r>
                        <m:r>
                          <m:rPr>
                            <m:nor/>
                          </m:rPr>
                          <a:rPr lang="en-US" altLang="zh-CN" sz="1600">
                            <a:effectLst/>
                            <a:latin typeface="Cambria Math" panose="02040503050406030204" pitchFamily="18" charset="0"/>
                            <a:ea typeface="等线" panose="02010600030101010101" pitchFamily="2" charset="-122"/>
                            <a:cs typeface="Times New Roman" panose="02020603050405020304" pitchFamily="18" charset="0"/>
                          </a:rPr>
                          <m:t>local</m:t>
                        </m:r>
                      </m:sub>
                      <m:sup>
                        <m:r>
                          <a:rPr lang="en-US" altLang="zh-CN" sz="1600" i="1">
                            <a:effectLst/>
                            <a:latin typeface="Cambria Math" panose="02040503050406030204" pitchFamily="18" charset="0"/>
                            <a:ea typeface="等线" panose="02010600030101010101" pitchFamily="2" charset="-122"/>
                            <a:cs typeface="Times New Roman" panose="02020603050405020304" pitchFamily="18" charset="0"/>
                          </a:rPr>
                          <m:t>∗</m:t>
                        </m:r>
                      </m:sup>
                    </m:sSubSup>
                    <m:r>
                      <a:rPr lang="en-US" altLang="zh-CN" sz="1600" i="1">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600" i="1">
                            <a:effectLst/>
                            <a:latin typeface="Cambria Math" panose="02040503050406030204" pitchFamily="18" charset="0"/>
                            <a:ea typeface="Cambria Math" panose="02040503050406030204" pitchFamily="18" charset="0"/>
                          </a:rPr>
                        </m:ctrlPr>
                      </m:sSubPr>
                      <m:e>
                        <m:r>
                          <a:rPr lang="en-US" altLang="zh-CN" sz="1600" i="1">
                            <a:effectLst/>
                            <a:latin typeface="Cambria Math" panose="02040503050406030204" pitchFamily="18" charset="0"/>
                            <a:ea typeface="等线" panose="02010600030101010101" pitchFamily="2" charset="-122"/>
                            <a:cs typeface="Times New Roman" panose="02020603050405020304" pitchFamily="18" charset="0"/>
                          </a:rPr>
                          <m:t>𝑓</m:t>
                        </m:r>
                      </m:e>
                      <m:sub>
                        <m:r>
                          <m:rPr>
                            <m:nor/>
                          </m:rPr>
                          <a:rPr lang="en-US" altLang="zh-CN" sz="1600">
                            <a:effectLst/>
                            <a:latin typeface="Cambria Math" panose="02040503050406030204" pitchFamily="18" charset="0"/>
                            <a:ea typeface="等线" panose="02010600030101010101" pitchFamily="2" charset="-122"/>
                            <a:cs typeface="Times New Roman" panose="02020603050405020304" pitchFamily="18" charset="0"/>
                          </a:rPr>
                          <m:t>light</m:t>
                        </m:r>
                      </m:sub>
                    </m:sSub>
                    <m:d>
                      <m:dPr>
                        <m:ctrlPr>
                          <a:rPr lang="zh-CN" altLang="zh-CN" sz="1600" i="1">
                            <a:effectLst/>
                            <a:latin typeface="Cambria Math" panose="02040503050406030204" pitchFamily="18" charset="0"/>
                            <a:ea typeface="Cambria Math" panose="02040503050406030204" pitchFamily="18" charset="0"/>
                          </a:rPr>
                        </m:ctrlPr>
                      </m:dPr>
                      <m:e>
                        <m:sSub>
                          <m:sSubPr>
                            <m:ctrlPr>
                              <a:rPr lang="zh-CN" altLang="zh-CN" sz="1600" i="1">
                                <a:effectLst/>
                                <a:latin typeface="Cambria Math" panose="02040503050406030204" pitchFamily="18" charset="0"/>
                                <a:ea typeface="Cambria Math" panose="02040503050406030204" pitchFamily="18" charset="0"/>
                              </a:rPr>
                            </m:ctrlPr>
                          </m:sSubPr>
                          <m:e>
                            <m:r>
                              <a:rPr lang="en-US" altLang="zh-CN" sz="1600" i="1">
                                <a:effectLst/>
                                <a:latin typeface="Cambria Math" panose="02040503050406030204" pitchFamily="18" charset="0"/>
                                <a:ea typeface="等线" panose="02010600030101010101" pitchFamily="2" charset="-122"/>
                                <a:cs typeface="Times New Roman" panose="02020603050405020304" pitchFamily="18" charset="0"/>
                              </a:rPr>
                              <m:t>𝑋</m:t>
                            </m:r>
                          </m:e>
                          <m:sub>
                            <m:r>
                              <m:rPr>
                                <m:nor/>
                              </m:rPr>
                              <a:rPr lang="en-US" altLang="zh-CN" sz="1600">
                                <a:effectLst/>
                                <a:latin typeface="Cambria Math" panose="02040503050406030204" pitchFamily="18" charset="0"/>
                                <a:ea typeface="等线" panose="02010600030101010101" pitchFamily="2" charset="-122"/>
                                <a:cs typeface="Times New Roman" panose="02020603050405020304" pitchFamily="18" charset="0"/>
                              </a:rPr>
                              <m:t>lmd</m:t>
                            </m:r>
                          </m:sub>
                        </m:sSub>
                        <m:r>
                          <a:rPr lang="en-US" altLang="zh-CN" sz="1600" i="1">
                            <a:effectLst/>
                            <a:latin typeface="Cambria Math" panose="02040503050406030204" pitchFamily="18" charset="0"/>
                            <a:ea typeface="等线" panose="02010600030101010101" pitchFamily="2" charset="-122"/>
                            <a:cs typeface="Times New Roman" panose="02020603050405020304" pitchFamily="18" charset="0"/>
                          </a:rPr>
                          <m:t>,</m:t>
                        </m:r>
                        <m:sSubSup>
                          <m:sSubSupPr>
                            <m:ctrlPr>
                              <a:rPr lang="zh-CN" altLang="zh-CN" sz="1600" i="1">
                                <a:effectLst/>
                                <a:latin typeface="Cambria Math" panose="02040503050406030204" pitchFamily="18" charset="0"/>
                                <a:ea typeface="Cambria Math" panose="02040503050406030204" pitchFamily="18" charset="0"/>
                              </a:rPr>
                            </m:ctrlPr>
                          </m:sSubSupPr>
                          <m:e>
                            <m:r>
                              <a:rPr lang="en-US" altLang="zh-CN" sz="1600" i="1">
                                <a:effectLst/>
                                <a:latin typeface="Cambria Math" panose="02040503050406030204" pitchFamily="18" charset="0"/>
                                <a:ea typeface="等线" panose="02010600030101010101" pitchFamily="2" charset="-122"/>
                                <a:cs typeface="Times New Roman" panose="02020603050405020304" pitchFamily="18" charset="0"/>
                              </a:rPr>
                              <m:t>𝑃</m:t>
                            </m:r>
                          </m:e>
                          <m:sub>
                            <m:r>
                              <m:rPr>
                                <m:nor/>
                              </m:rPr>
                              <a:rPr lang="en-US" altLang="zh-CN" sz="1600">
                                <a:effectLst/>
                                <a:latin typeface="Cambria Math" panose="02040503050406030204" pitchFamily="18" charset="0"/>
                                <a:ea typeface="等线" panose="02010600030101010101" pitchFamily="2" charset="-122"/>
                                <a:cs typeface="Times New Roman" panose="02020603050405020304" pitchFamily="18" charset="0"/>
                              </a:rPr>
                              <m:t>renewable</m:t>
                            </m:r>
                            <m:r>
                              <m:rPr>
                                <m:lit/>
                                <m:nor/>
                              </m:rPr>
                              <a:rPr lang="en-US" altLang="zh-CN" sz="1600">
                                <a:effectLst/>
                                <a:latin typeface="Cambria Math" panose="02040503050406030204" pitchFamily="18" charset="0"/>
                                <a:ea typeface="等线" panose="02010600030101010101" pitchFamily="2" charset="-122"/>
                                <a:cs typeface="Times New Roman" panose="02020603050405020304" pitchFamily="18" charset="0"/>
                              </a:rPr>
                              <m:t>_</m:t>
                            </m:r>
                            <m:r>
                              <m:rPr>
                                <m:nor/>
                              </m:rPr>
                              <a:rPr lang="en-US" altLang="zh-CN" sz="1600">
                                <a:effectLst/>
                                <a:latin typeface="Cambria Math" panose="02040503050406030204" pitchFamily="18" charset="0"/>
                                <a:ea typeface="等线" panose="02010600030101010101" pitchFamily="2" charset="-122"/>
                                <a:cs typeface="Times New Roman" panose="02020603050405020304" pitchFamily="18" charset="0"/>
                              </a:rPr>
                              <m:t>global</m:t>
                            </m:r>
                          </m:sub>
                          <m:sup>
                            <m:r>
                              <a:rPr lang="en-US" altLang="zh-CN" sz="1600" i="1">
                                <a:effectLst/>
                                <a:latin typeface="Cambria Math" panose="02040503050406030204" pitchFamily="18" charset="0"/>
                                <a:ea typeface="等线" panose="02010600030101010101" pitchFamily="2" charset="-122"/>
                                <a:cs typeface="Times New Roman" panose="02020603050405020304" pitchFamily="18" charset="0"/>
                              </a:rPr>
                              <m:t>∗</m:t>
                            </m:r>
                          </m:sup>
                        </m:sSubSup>
                      </m:e>
                    </m:d>
                  </m:oMath>
                </a14:m>
                <a:r>
                  <a:rPr lang="en-US" altLang="zh-CN" sz="1800" dirty="0">
                    <a:effectLst/>
                    <a:latin typeface="Times New Roman" panose="02020603050405020304" pitchFamily="18" charset="0"/>
                    <a:ea typeface="等线" panose="02010600030101010101" pitchFamily="2" charset="-122"/>
                  </a:rPr>
                  <a:t> </a:t>
                </a:r>
                <a:endParaRPr lang="zh-CN" altLang="en-US" dirty="0"/>
              </a:p>
            </p:txBody>
          </p:sp>
        </mc:Choice>
        <mc:Fallback xmlns="">
          <p:sp>
            <p:nvSpPr>
              <p:cNvPr id="84" name="文本框 83">
                <a:extLst>
                  <a:ext uri="{FF2B5EF4-FFF2-40B4-BE49-F238E27FC236}">
                    <a16:creationId xmlns:a16="http://schemas.microsoft.com/office/drawing/2014/main" id="{51522B0A-C82C-9688-3488-176ED9914668}"/>
                  </a:ext>
                </a:extLst>
              </p:cNvPr>
              <p:cNvSpPr txBox="1">
                <a:spLocks noRot="1" noChangeAspect="1" noMove="1" noResize="1" noEditPoints="1" noAdjustHandles="1" noChangeArrowheads="1" noChangeShapeType="1" noTextEdit="1"/>
              </p:cNvSpPr>
              <p:nvPr/>
            </p:nvSpPr>
            <p:spPr>
              <a:xfrm>
                <a:off x="7148033" y="532707"/>
                <a:ext cx="4922520" cy="477823"/>
              </a:xfrm>
              <a:prstGeom prst="rect">
                <a:avLst/>
              </a:prstGeom>
              <a:blipFill>
                <a:blip r:embed="rId14"/>
                <a:stretch>
                  <a:fillRect b="-8861"/>
                </a:stretch>
              </a:blipFill>
            </p:spPr>
            <p:txBody>
              <a:bodyPr/>
              <a:lstStyle/>
              <a:p>
                <a:r>
                  <a:rPr lang="zh-CN" altLang="en-US">
                    <a:noFill/>
                  </a:rPr>
                  <a:t> </a:t>
                </a:r>
              </a:p>
            </p:txBody>
          </p:sp>
        </mc:Fallback>
      </mc:AlternateContent>
      <p:pic>
        <p:nvPicPr>
          <p:cNvPr id="2050" name="Picture 2" descr="Japan">
            <a:extLst>
              <a:ext uri="{FF2B5EF4-FFF2-40B4-BE49-F238E27FC236}">
                <a16:creationId xmlns:a16="http://schemas.microsoft.com/office/drawing/2014/main" id="{ABC3EFE2-37FD-76CE-924F-3F4D41713D4D}"/>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655446" y="4298606"/>
            <a:ext cx="2035781" cy="1629133"/>
          </a:xfrm>
          <a:prstGeom prst="rect">
            <a:avLst/>
          </a:prstGeom>
          <a:noFill/>
          <a:extLst>
            <a:ext uri="{909E8E84-426E-40DD-AFC4-6F175D3DCCD1}">
              <a14:hiddenFill xmlns:a14="http://schemas.microsoft.com/office/drawing/2010/main">
                <a:solidFill>
                  <a:srgbClr val="FFFFFF"/>
                </a:solidFill>
              </a14:hiddenFill>
            </a:ext>
          </a:extLst>
        </p:spPr>
      </p:pic>
      <p:sp>
        <p:nvSpPr>
          <p:cNvPr id="6" name="标题 1">
            <a:extLst>
              <a:ext uri="{FF2B5EF4-FFF2-40B4-BE49-F238E27FC236}">
                <a16:creationId xmlns:a16="http://schemas.microsoft.com/office/drawing/2014/main" id="{39ECB103-82FB-4CDD-A378-EFA681DCC229}"/>
              </a:ext>
            </a:extLst>
          </p:cNvPr>
          <p:cNvSpPr>
            <a:spLocks noGrp="1"/>
          </p:cNvSpPr>
          <p:nvPr>
            <p:ph type="title"/>
          </p:nvPr>
        </p:nvSpPr>
        <p:spPr>
          <a:xfrm>
            <a:off x="88224" y="21028"/>
            <a:ext cx="10735951" cy="636278"/>
          </a:xfrm>
        </p:spPr>
        <p:txBody>
          <a:bodyPr>
            <a:noAutofit/>
          </a:bodyPr>
          <a:lstStyle/>
          <a:p>
            <a:r>
              <a:rPr lang="en-US" altLang="zh-CN"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Renewable Energy Generation Forecasting – Methodology</a:t>
            </a:r>
            <a:endParaRPr lang="zh-CN" alt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A98F8D03-BA79-5BAE-37E7-83EF281643ED}"/>
              </a:ext>
            </a:extLst>
          </p:cNvPr>
          <p:cNvSpPr/>
          <p:nvPr/>
        </p:nvSpPr>
        <p:spPr>
          <a:xfrm>
            <a:off x="0" y="6275551"/>
            <a:ext cx="12192000" cy="621620"/>
          </a:xfrm>
          <a:prstGeom prst="rect">
            <a:avLst/>
          </a:prstGeom>
          <a:solidFill>
            <a:srgbClr val="7DFFFC">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8" name="直接连接符 7">
            <a:extLst>
              <a:ext uri="{FF2B5EF4-FFF2-40B4-BE49-F238E27FC236}">
                <a16:creationId xmlns:a16="http://schemas.microsoft.com/office/drawing/2014/main" id="{983ED005-4CD8-B27E-E08C-AB474E5C4BA2}"/>
              </a:ext>
            </a:extLst>
          </p:cNvPr>
          <p:cNvCxnSpPr>
            <a:cxnSpLocks/>
          </p:cNvCxnSpPr>
          <p:nvPr/>
        </p:nvCxnSpPr>
        <p:spPr>
          <a:xfrm>
            <a:off x="0" y="6263547"/>
            <a:ext cx="12192000" cy="0"/>
          </a:xfrm>
          <a:prstGeom prst="line">
            <a:avLst/>
          </a:prstGeom>
          <a:ln w="31750" cmpd="sng">
            <a:solidFill>
              <a:schemeClr val="bg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9" name="图片 8">
            <a:extLst>
              <a:ext uri="{FF2B5EF4-FFF2-40B4-BE49-F238E27FC236}">
                <a16:creationId xmlns:a16="http://schemas.microsoft.com/office/drawing/2014/main" id="{ADB8AADB-BEB7-439C-CE71-A4EAB7D328E3}"/>
              </a:ext>
            </a:extLst>
          </p:cNvPr>
          <p:cNvPicPr>
            <a:picLocks noChangeAspect="1"/>
          </p:cNvPicPr>
          <p:nvPr/>
        </p:nvPicPr>
        <p:blipFill>
          <a:blip r:embed="rId16"/>
          <a:srcRect l="21955" t="19874" r="21895" b="21002"/>
          <a:stretch/>
        </p:blipFill>
        <p:spPr>
          <a:xfrm>
            <a:off x="41566" y="6294393"/>
            <a:ext cx="526276" cy="554135"/>
          </a:xfrm>
          <a:prstGeom prst="rect">
            <a:avLst/>
          </a:prstGeom>
        </p:spPr>
      </p:pic>
      <p:sp>
        <p:nvSpPr>
          <p:cNvPr id="11" name="Rectangle 9">
            <a:extLst>
              <a:ext uri="{FF2B5EF4-FFF2-40B4-BE49-F238E27FC236}">
                <a16:creationId xmlns:a16="http://schemas.microsoft.com/office/drawing/2014/main" id="{DFEDED0B-991C-AA28-5B0E-5C48592B2B19}"/>
              </a:ext>
            </a:extLst>
          </p:cNvPr>
          <p:cNvSpPr>
            <a:spLocks noChangeArrowheads="1"/>
          </p:cNvSpPr>
          <p:nvPr/>
        </p:nvSpPr>
        <p:spPr bwMode="auto">
          <a:xfrm>
            <a:off x="517273" y="6279836"/>
            <a:ext cx="12697984" cy="6155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zh-CN" sz="1700" b="1" dirty="0">
                <a:latin typeface="Arial" panose="020B0604020202020204" pitchFamily="34" charset="0"/>
                <a:cs typeface="Arial" panose="020B0604020202020204" pitchFamily="34" charset="0"/>
              </a:rPr>
              <a:t>·</a:t>
            </a:r>
            <a:r>
              <a:rPr kumimoji="0" lang="en-US" altLang="zh-CN" sz="1700" b="1" i="0" u="none" strike="noStrike" cap="none" normalizeH="0" baseline="0" dirty="0">
                <a:ln>
                  <a:noFill/>
                </a:ln>
                <a:solidFill>
                  <a:srgbClr val="FF0000"/>
                </a:solidFill>
                <a:effectLst/>
                <a:latin typeface="Arial" panose="020B0604020202020204" pitchFamily="34" charset="0"/>
                <a:cs typeface="Arial" panose="020B0604020202020204" pitchFamily="34" charset="0"/>
              </a:rPr>
              <a:t>Multimodal</a:t>
            </a:r>
            <a:r>
              <a:rPr lang="en-US" altLang="zh-CN" sz="1700" b="1" dirty="0">
                <a:solidFill>
                  <a:srgbClr val="FF0000"/>
                </a:solidFill>
                <a:latin typeface="Arial" panose="020B0604020202020204" pitchFamily="34" charset="0"/>
                <a:cs typeface="Arial" panose="020B0604020202020204" pitchFamily="34" charset="0"/>
              </a:rPr>
              <a:t>,</a:t>
            </a:r>
            <a:r>
              <a:rPr lang="zh-CN" altLang="en-US" sz="1700" b="1" dirty="0">
                <a:solidFill>
                  <a:srgbClr val="FF0000"/>
                </a:solidFill>
                <a:latin typeface="Arial" panose="020B0604020202020204" pitchFamily="34" charset="0"/>
                <a:cs typeface="Arial" panose="020B0604020202020204" pitchFamily="34" charset="0"/>
              </a:rPr>
              <a:t> </a:t>
            </a:r>
            <a:r>
              <a:rPr lang="en-US" altLang="zh-CN" sz="1700" b="1" dirty="0">
                <a:solidFill>
                  <a:srgbClr val="FF0000"/>
                </a:solidFill>
                <a:latin typeface="Arial" panose="020B0604020202020204" pitchFamily="34" charset="0"/>
                <a:cs typeface="Arial" panose="020B0604020202020204" pitchFamily="34" charset="0"/>
              </a:rPr>
              <a:t>Heterogeneous</a:t>
            </a:r>
            <a:r>
              <a:rPr lang="en-US" altLang="zh-CN" sz="1700" b="1" dirty="0">
                <a:latin typeface="Arial" panose="020B0604020202020204" pitchFamily="34" charset="0"/>
                <a:cs typeface="Arial" panose="020B0604020202020204" pitchFamily="34" charset="0"/>
              </a:rPr>
              <a:t> Data</a:t>
            </a:r>
            <a:r>
              <a:rPr lang="en-US" altLang="zh-CN" sz="1700" b="1" dirty="0">
                <a:solidFill>
                  <a:srgbClr val="FF0000"/>
                </a:solidFill>
                <a:latin typeface="Arial" panose="020B0604020202020204" pitchFamily="34" charset="0"/>
                <a:cs typeface="Arial" panose="020B0604020202020204" pitchFamily="34" charset="0"/>
              </a:rPr>
              <a:t>       </a:t>
            </a:r>
            <a:r>
              <a:rPr kumimoji="0" lang="en-US" altLang="zh-CN" sz="1700" b="1" i="0" u="none" strike="noStrike" cap="none" normalizeH="0" baseline="0" dirty="0">
                <a:ln>
                  <a:noFill/>
                </a:ln>
                <a:effectLst/>
                <a:latin typeface="Arial" panose="020B0604020202020204" pitchFamily="34" charset="0"/>
                <a:cs typeface="Arial" panose="020B0604020202020204" pitchFamily="34" charset="0"/>
              </a:rPr>
              <a:t>·</a:t>
            </a:r>
            <a:r>
              <a:rPr kumimoji="0" lang="en-US" altLang="zh-CN" sz="1700" b="1" i="0" u="none" strike="noStrike" cap="none" normalizeH="0" baseline="0" dirty="0">
                <a:ln>
                  <a:noFill/>
                </a:ln>
                <a:solidFill>
                  <a:srgbClr val="FF0000"/>
                </a:solidFill>
                <a:effectLst/>
                <a:latin typeface="Arial" panose="020B0604020202020204" pitchFamily="34" charset="0"/>
                <a:cs typeface="Arial" panose="020B0604020202020204" pitchFamily="34" charset="0"/>
              </a:rPr>
              <a:t>Transformer/</a:t>
            </a:r>
            <a:r>
              <a:rPr kumimoji="0" lang="en-US" altLang="zh-CN" sz="1700" b="1" i="0" u="none" strike="noStrike" cap="none" normalizeH="0" baseline="0" dirty="0" err="1">
                <a:ln>
                  <a:noFill/>
                </a:ln>
                <a:solidFill>
                  <a:srgbClr val="FF0000"/>
                </a:solidFill>
                <a:effectLst/>
                <a:latin typeface="Arial" panose="020B0604020202020204" pitchFamily="34" charset="0"/>
                <a:cs typeface="Arial" panose="020B0604020202020204" pitchFamily="34" charset="0"/>
              </a:rPr>
              <a:t>ViT</a:t>
            </a:r>
            <a:r>
              <a:rPr kumimoji="0" lang="en-US" altLang="zh-CN" sz="1700" b="1" i="0" u="none" strike="noStrike" cap="none" normalizeH="0" baseline="0" dirty="0">
                <a:ln>
                  <a:noFill/>
                </a:ln>
                <a:solidFill>
                  <a:srgbClr val="FF0000"/>
                </a:solidFill>
                <a:effectLst/>
                <a:latin typeface="Arial" panose="020B0604020202020204" pitchFamily="34" charset="0"/>
                <a:cs typeface="Arial" panose="020B0604020202020204" pitchFamily="34" charset="0"/>
              </a:rPr>
              <a:t> </a:t>
            </a:r>
            <a:r>
              <a:rPr kumimoji="0" lang="en-US" altLang="zh-CN" sz="1700" b="1" i="0" u="none" strike="noStrike" cap="none" normalizeH="0" baseline="0" dirty="0">
                <a:ln>
                  <a:noFill/>
                </a:ln>
                <a:effectLst/>
                <a:latin typeface="Arial" panose="020B0604020202020204" pitchFamily="34" charset="0"/>
                <a:cs typeface="Arial" panose="020B0604020202020204" pitchFamily="34" charset="0"/>
              </a:rPr>
              <a:t>based</a:t>
            </a:r>
            <a:r>
              <a:rPr kumimoji="0" lang="en-US" altLang="zh-CN" sz="1700" b="1" i="0" u="none" strike="noStrike" cap="none" normalizeH="0" baseline="0" dirty="0">
                <a:ln>
                  <a:noFill/>
                </a:ln>
                <a:solidFill>
                  <a:srgbClr val="FF0000"/>
                </a:solidFill>
                <a:effectLst/>
                <a:latin typeface="Arial" panose="020B0604020202020204" pitchFamily="34" charset="0"/>
                <a:cs typeface="Arial" panose="020B0604020202020204" pitchFamily="34" charset="0"/>
              </a:rPr>
              <a:t> </a:t>
            </a:r>
            <a:r>
              <a:rPr lang="en-US" altLang="zh-CN" sz="1700" b="1" dirty="0">
                <a:latin typeface="Arial" panose="020B0604020202020204" pitchFamily="34" charset="0"/>
                <a:cs typeface="Arial" panose="020B0604020202020204" pitchFamily="34" charset="0"/>
              </a:rPr>
              <a:t>Global Forecasting for Regional Power Generation </a:t>
            </a:r>
          </a:p>
          <a:p>
            <a:r>
              <a:rPr lang="en-US" altLang="zh-CN" sz="1700" b="1" dirty="0">
                <a:latin typeface="Arial" panose="020B0604020202020204" pitchFamily="34" charset="0"/>
                <a:cs typeface="Arial" panose="020B0604020202020204" pitchFamily="34" charset="0"/>
              </a:rPr>
              <a:t>·</a:t>
            </a:r>
            <a:r>
              <a:rPr lang="en-US" altLang="zh-CN" sz="1700" b="1" dirty="0">
                <a:solidFill>
                  <a:srgbClr val="FF0000"/>
                </a:solidFill>
                <a:latin typeface="Arial" panose="020B0604020202020204" pitchFamily="34" charset="0"/>
                <a:cs typeface="Arial" panose="020B0604020202020204" pitchFamily="34" charset="0"/>
              </a:rPr>
              <a:t>Lightweight Model </a:t>
            </a:r>
            <a:r>
              <a:rPr lang="en-US" altLang="zh-CN" sz="1700" b="1" dirty="0">
                <a:latin typeface="Arial" panose="020B0604020202020204" pitchFamily="34" charset="0"/>
                <a:cs typeface="Arial" panose="020B0604020202020204" pitchFamily="34" charset="0"/>
              </a:rPr>
              <a:t>based Local Forecasting for Microgrids</a:t>
            </a:r>
          </a:p>
        </p:txBody>
      </p:sp>
      <p:sp>
        <p:nvSpPr>
          <p:cNvPr id="13" name="文本框 12">
            <a:extLst>
              <a:ext uri="{FF2B5EF4-FFF2-40B4-BE49-F238E27FC236}">
                <a16:creationId xmlns:a16="http://schemas.microsoft.com/office/drawing/2014/main" id="{A5FF39CA-DB6E-B393-5CCD-4C552B5AE70D}"/>
              </a:ext>
            </a:extLst>
          </p:cNvPr>
          <p:cNvSpPr txBox="1"/>
          <p:nvPr/>
        </p:nvSpPr>
        <p:spPr>
          <a:xfrm>
            <a:off x="11730444" y="6481354"/>
            <a:ext cx="415498"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17</a:t>
            </a:r>
            <a:endParaRPr lang="zh-CN" altLang="en-US" b="1"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130194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EC4AB2-BA35-71AA-5AB5-10B40E5F9885}"/>
            </a:ext>
          </a:extLst>
        </p:cNvPr>
        <p:cNvGrpSpPr/>
        <p:nvPr/>
      </p:nvGrpSpPr>
      <p:grpSpPr>
        <a:xfrm>
          <a:off x="0" y="0"/>
          <a:ext cx="0" cy="0"/>
          <a:chOff x="0" y="0"/>
          <a:chExt cx="0" cy="0"/>
        </a:xfrm>
      </p:grpSpPr>
      <p:cxnSp>
        <p:nvCxnSpPr>
          <p:cNvPr id="60" name="直接箭头连接符 59">
            <a:extLst>
              <a:ext uri="{FF2B5EF4-FFF2-40B4-BE49-F238E27FC236}">
                <a16:creationId xmlns:a16="http://schemas.microsoft.com/office/drawing/2014/main" id="{2E872CF8-5952-EEEB-D115-DE5720483A47}"/>
              </a:ext>
            </a:extLst>
          </p:cNvPr>
          <p:cNvCxnSpPr>
            <a:cxnSpLocks/>
          </p:cNvCxnSpPr>
          <p:nvPr/>
        </p:nvCxnSpPr>
        <p:spPr>
          <a:xfrm flipV="1">
            <a:off x="1630981" y="2998033"/>
            <a:ext cx="0" cy="417026"/>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61" name="文本框 60">
            <a:extLst>
              <a:ext uri="{FF2B5EF4-FFF2-40B4-BE49-F238E27FC236}">
                <a16:creationId xmlns:a16="http://schemas.microsoft.com/office/drawing/2014/main" id="{64CF380B-7B6D-9061-68BB-D1B04B7A0140}"/>
              </a:ext>
            </a:extLst>
          </p:cNvPr>
          <p:cNvSpPr txBox="1"/>
          <p:nvPr/>
        </p:nvSpPr>
        <p:spPr>
          <a:xfrm>
            <a:off x="3151135" y="4996977"/>
            <a:ext cx="2140330"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Global Forecasting</a:t>
            </a:r>
          </a:p>
        </p:txBody>
      </p:sp>
      <p:sp>
        <p:nvSpPr>
          <p:cNvPr id="62" name="文本框 61">
            <a:extLst>
              <a:ext uri="{FF2B5EF4-FFF2-40B4-BE49-F238E27FC236}">
                <a16:creationId xmlns:a16="http://schemas.microsoft.com/office/drawing/2014/main" id="{AD008165-7F5C-128B-B716-F6F19BF04FA6}"/>
              </a:ext>
            </a:extLst>
          </p:cNvPr>
          <p:cNvSpPr txBox="1"/>
          <p:nvPr/>
        </p:nvSpPr>
        <p:spPr>
          <a:xfrm>
            <a:off x="3242461" y="2637178"/>
            <a:ext cx="2026517"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Local Forecasting</a:t>
            </a:r>
          </a:p>
        </p:txBody>
      </p:sp>
      <p:pic>
        <p:nvPicPr>
          <p:cNvPr id="63" name="图片 62">
            <a:extLst>
              <a:ext uri="{FF2B5EF4-FFF2-40B4-BE49-F238E27FC236}">
                <a16:creationId xmlns:a16="http://schemas.microsoft.com/office/drawing/2014/main" id="{5DF141E2-EEAB-632D-5981-B532AD6A817D}"/>
              </a:ext>
            </a:extLst>
          </p:cNvPr>
          <p:cNvPicPr>
            <a:picLocks noChangeAspect="1"/>
          </p:cNvPicPr>
          <p:nvPr/>
        </p:nvPicPr>
        <p:blipFill>
          <a:blip r:embed="rId3"/>
          <a:stretch>
            <a:fillRect/>
          </a:stretch>
        </p:blipFill>
        <p:spPr>
          <a:xfrm>
            <a:off x="604899" y="1237789"/>
            <a:ext cx="2060873" cy="1418930"/>
          </a:xfrm>
          <a:prstGeom prst="rect">
            <a:avLst/>
          </a:prstGeom>
        </p:spPr>
      </p:pic>
      <p:pic>
        <p:nvPicPr>
          <p:cNvPr id="64" name="Picture 2" descr="How a Rooftop Solar Array Creates Electricity for Your Home | Intermountain  Wind &amp; Solar">
            <a:extLst>
              <a:ext uri="{FF2B5EF4-FFF2-40B4-BE49-F238E27FC236}">
                <a16:creationId xmlns:a16="http://schemas.microsoft.com/office/drawing/2014/main" id="{E10D72C2-6986-BDCA-0C5E-902BAF1EB80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02440" y="1171288"/>
            <a:ext cx="2247846" cy="1505314"/>
          </a:xfrm>
          <a:prstGeom prst="rect">
            <a:avLst/>
          </a:prstGeom>
          <a:noFill/>
          <a:extLst>
            <a:ext uri="{909E8E84-426E-40DD-AFC4-6F175D3DCCD1}">
              <a14:hiddenFill xmlns:a14="http://schemas.microsoft.com/office/drawing/2010/main">
                <a:solidFill>
                  <a:srgbClr val="FFFFFF"/>
                </a:solidFill>
              </a14:hiddenFill>
            </a:ext>
          </a:extLst>
        </p:spPr>
      </p:pic>
      <p:sp>
        <p:nvSpPr>
          <p:cNvPr id="65" name="箭头: 右 64">
            <a:extLst>
              <a:ext uri="{FF2B5EF4-FFF2-40B4-BE49-F238E27FC236}">
                <a16:creationId xmlns:a16="http://schemas.microsoft.com/office/drawing/2014/main" id="{179E124B-0B0A-70DD-C221-630344EC7E1E}"/>
              </a:ext>
            </a:extLst>
          </p:cNvPr>
          <p:cNvSpPr/>
          <p:nvPr/>
        </p:nvSpPr>
        <p:spPr>
          <a:xfrm>
            <a:off x="2765520" y="1735976"/>
            <a:ext cx="192305" cy="400110"/>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66" name="箭头: 右 65">
            <a:extLst>
              <a:ext uri="{FF2B5EF4-FFF2-40B4-BE49-F238E27FC236}">
                <a16:creationId xmlns:a16="http://schemas.microsoft.com/office/drawing/2014/main" id="{C7CFC0E5-E864-7C29-886D-5C88B9A86FCB}"/>
              </a:ext>
            </a:extLst>
          </p:cNvPr>
          <p:cNvSpPr/>
          <p:nvPr/>
        </p:nvSpPr>
        <p:spPr>
          <a:xfrm>
            <a:off x="2776406" y="4066361"/>
            <a:ext cx="192305" cy="400110"/>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A990E4E3-E904-6B7E-3A75-02C26ECAFC96}"/>
              </a:ext>
            </a:extLst>
          </p:cNvPr>
          <p:cNvSpPr txBox="1"/>
          <p:nvPr/>
        </p:nvSpPr>
        <p:spPr>
          <a:xfrm>
            <a:off x="1349733" y="5160765"/>
            <a:ext cx="502573" cy="338554"/>
          </a:xfrm>
          <a:prstGeom prst="rect">
            <a:avLst/>
          </a:prstGeom>
          <a:noFill/>
        </p:spPr>
        <p:txBody>
          <a:bodyPr wrap="none" rtlCol="0">
            <a:spAutoFit/>
          </a:bodyPr>
          <a:lstStyle/>
          <a:p>
            <a:r>
              <a:rPr lang="en-US" altLang="zh-CN" sz="1600" dirty="0" err="1">
                <a:latin typeface="Times New Roman" panose="02020603050405020304" pitchFamily="18" charset="0"/>
                <a:cs typeface="Times New Roman" panose="02020603050405020304" pitchFamily="18" charset="0"/>
              </a:rPr>
              <a:t>ViT</a:t>
            </a:r>
            <a:endParaRPr lang="en-US" altLang="zh-CN" sz="2000" dirty="0">
              <a:latin typeface="Times New Roman" panose="02020603050405020304" pitchFamily="18" charset="0"/>
              <a:cs typeface="Times New Roman" panose="02020603050405020304" pitchFamily="18" charset="0"/>
            </a:endParaRPr>
          </a:p>
        </p:txBody>
      </p:sp>
      <p:sp>
        <p:nvSpPr>
          <p:cNvPr id="73" name="文本框 72">
            <a:extLst>
              <a:ext uri="{FF2B5EF4-FFF2-40B4-BE49-F238E27FC236}">
                <a16:creationId xmlns:a16="http://schemas.microsoft.com/office/drawing/2014/main" id="{6A79B769-F8FE-E10B-80F3-4AFF878F8CD3}"/>
              </a:ext>
            </a:extLst>
          </p:cNvPr>
          <p:cNvSpPr txBox="1"/>
          <p:nvPr/>
        </p:nvSpPr>
        <p:spPr>
          <a:xfrm>
            <a:off x="617988" y="2620983"/>
            <a:ext cx="216918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Lightweight Model</a:t>
            </a:r>
          </a:p>
        </p:txBody>
      </p:sp>
      <p:pic>
        <p:nvPicPr>
          <p:cNvPr id="74" name="Picture 4" descr="Solar power for thousands of households – thanks to an area of 18 football  pitches - LAPP">
            <a:extLst>
              <a:ext uri="{FF2B5EF4-FFF2-40B4-BE49-F238E27FC236}">
                <a16:creationId xmlns:a16="http://schemas.microsoft.com/office/drawing/2014/main" id="{07AF7B15-886C-DF6B-AFBF-180CC6F01A3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88" r="18788"/>
          <a:stretch/>
        </p:blipFill>
        <p:spPr bwMode="auto">
          <a:xfrm>
            <a:off x="3102441" y="3548141"/>
            <a:ext cx="2247846" cy="1495348"/>
          </a:xfrm>
          <a:prstGeom prst="rect">
            <a:avLst/>
          </a:prstGeom>
          <a:noFill/>
          <a:extLst>
            <a:ext uri="{909E8E84-426E-40DD-AFC4-6F175D3DCCD1}">
              <a14:hiddenFill xmlns:a14="http://schemas.microsoft.com/office/drawing/2010/main">
                <a:solidFill>
                  <a:srgbClr val="FFFFFF"/>
                </a:solidFill>
              </a14:hiddenFill>
            </a:ext>
          </a:extLst>
        </p:spPr>
      </p:pic>
      <p:sp>
        <p:nvSpPr>
          <p:cNvPr id="75" name="文本框 74">
            <a:extLst>
              <a:ext uri="{FF2B5EF4-FFF2-40B4-BE49-F238E27FC236}">
                <a16:creationId xmlns:a16="http://schemas.microsoft.com/office/drawing/2014/main" id="{4FBA34AE-96FD-CD01-01E3-B046182AFE10}"/>
              </a:ext>
            </a:extLst>
          </p:cNvPr>
          <p:cNvSpPr txBox="1"/>
          <p:nvPr/>
        </p:nvSpPr>
        <p:spPr>
          <a:xfrm>
            <a:off x="1604112" y="3025421"/>
            <a:ext cx="1161408"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Via Internet</a:t>
            </a:r>
          </a:p>
        </p:txBody>
      </p:sp>
      <p:pic>
        <p:nvPicPr>
          <p:cNvPr id="76" name="图片 75">
            <a:extLst>
              <a:ext uri="{FF2B5EF4-FFF2-40B4-BE49-F238E27FC236}">
                <a16:creationId xmlns:a16="http://schemas.microsoft.com/office/drawing/2014/main" id="{AC4DED3D-0A08-105E-D769-BE10787A1822}"/>
              </a:ext>
            </a:extLst>
          </p:cNvPr>
          <p:cNvPicPr>
            <a:picLocks noChangeAspect="1"/>
          </p:cNvPicPr>
          <p:nvPr/>
        </p:nvPicPr>
        <p:blipFill>
          <a:blip r:embed="rId6"/>
          <a:stretch>
            <a:fillRect/>
          </a:stretch>
        </p:blipFill>
        <p:spPr>
          <a:xfrm rot="5400000">
            <a:off x="1282860" y="3189964"/>
            <a:ext cx="761867" cy="1390852"/>
          </a:xfrm>
          <a:prstGeom prst="rect">
            <a:avLst/>
          </a:prstGeom>
        </p:spPr>
      </p:pic>
      <p:pic>
        <p:nvPicPr>
          <p:cNvPr id="77" name="图片 76">
            <a:extLst>
              <a:ext uri="{FF2B5EF4-FFF2-40B4-BE49-F238E27FC236}">
                <a16:creationId xmlns:a16="http://schemas.microsoft.com/office/drawing/2014/main" id="{753DE416-2DE6-82D9-BFE7-92C66CE87C7B}"/>
              </a:ext>
            </a:extLst>
          </p:cNvPr>
          <p:cNvPicPr>
            <a:picLocks noChangeAspect="1"/>
          </p:cNvPicPr>
          <p:nvPr/>
        </p:nvPicPr>
        <p:blipFill>
          <a:blip r:embed="rId7"/>
          <a:stretch>
            <a:fillRect/>
          </a:stretch>
        </p:blipFill>
        <p:spPr>
          <a:xfrm rot="5400000">
            <a:off x="1316337" y="4190806"/>
            <a:ext cx="785148" cy="1350351"/>
          </a:xfrm>
          <a:prstGeom prst="rect">
            <a:avLst/>
          </a:prstGeom>
        </p:spPr>
      </p:pic>
      <p:sp>
        <p:nvSpPr>
          <p:cNvPr id="78" name="文本框 77">
            <a:extLst>
              <a:ext uri="{FF2B5EF4-FFF2-40B4-BE49-F238E27FC236}">
                <a16:creationId xmlns:a16="http://schemas.microsoft.com/office/drawing/2014/main" id="{BFA62CF3-48DC-2973-F70F-333547145F8E}"/>
              </a:ext>
            </a:extLst>
          </p:cNvPr>
          <p:cNvSpPr txBox="1"/>
          <p:nvPr/>
        </p:nvSpPr>
        <p:spPr>
          <a:xfrm>
            <a:off x="1058829" y="4141211"/>
            <a:ext cx="1206549"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Transformer</a:t>
            </a:r>
            <a:endParaRPr lang="en-US" altLang="zh-CN" sz="2000" dirty="0">
              <a:latin typeface="Times New Roman" panose="02020603050405020304" pitchFamily="18" charset="0"/>
              <a:cs typeface="Times New Roman" panose="02020603050405020304" pitchFamily="18" charset="0"/>
            </a:endParaRPr>
          </a:p>
        </p:txBody>
      </p:sp>
      <p:sp>
        <p:nvSpPr>
          <p:cNvPr id="79" name="矩形: 圆角 78">
            <a:extLst>
              <a:ext uri="{FF2B5EF4-FFF2-40B4-BE49-F238E27FC236}">
                <a16:creationId xmlns:a16="http://schemas.microsoft.com/office/drawing/2014/main" id="{34F02AB0-6DBE-1404-BD8F-CFA6E3A9B677}"/>
              </a:ext>
            </a:extLst>
          </p:cNvPr>
          <p:cNvSpPr/>
          <p:nvPr/>
        </p:nvSpPr>
        <p:spPr>
          <a:xfrm>
            <a:off x="604899" y="943100"/>
            <a:ext cx="4817213" cy="2070676"/>
          </a:xfrm>
          <a:prstGeom prst="roundRect">
            <a:avLst>
              <a:gd name="adj" fmla="val 1813"/>
            </a:avLst>
          </a:prstGeom>
          <a:noFill/>
          <a:ln>
            <a:solidFill>
              <a:schemeClr val="bg1">
                <a:lumMod val="75000"/>
              </a:scheme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圆角 79">
            <a:extLst>
              <a:ext uri="{FF2B5EF4-FFF2-40B4-BE49-F238E27FC236}">
                <a16:creationId xmlns:a16="http://schemas.microsoft.com/office/drawing/2014/main" id="{CEB56F21-3907-8C7A-D8A8-454E49963B4B}"/>
              </a:ext>
            </a:extLst>
          </p:cNvPr>
          <p:cNvSpPr/>
          <p:nvPr/>
        </p:nvSpPr>
        <p:spPr>
          <a:xfrm>
            <a:off x="582637" y="3446574"/>
            <a:ext cx="4839475" cy="1990897"/>
          </a:xfrm>
          <a:prstGeom prst="roundRect">
            <a:avLst>
              <a:gd name="adj" fmla="val 1813"/>
            </a:avLst>
          </a:prstGeom>
          <a:noFill/>
          <a:ln>
            <a:solidFill>
              <a:schemeClr val="bg1">
                <a:lumMod val="75000"/>
              </a:scheme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标题 1">
            <a:extLst>
              <a:ext uri="{FF2B5EF4-FFF2-40B4-BE49-F238E27FC236}">
                <a16:creationId xmlns:a16="http://schemas.microsoft.com/office/drawing/2014/main" id="{BD184BAE-5902-041C-DA9D-281C57759567}"/>
              </a:ext>
            </a:extLst>
          </p:cNvPr>
          <p:cNvSpPr>
            <a:spLocks noGrp="1"/>
          </p:cNvSpPr>
          <p:nvPr>
            <p:ph type="title"/>
          </p:nvPr>
        </p:nvSpPr>
        <p:spPr>
          <a:xfrm>
            <a:off x="88224" y="21028"/>
            <a:ext cx="10735951" cy="636278"/>
          </a:xfrm>
        </p:spPr>
        <p:txBody>
          <a:bodyPr>
            <a:noAutofit/>
          </a:bodyPr>
          <a:lstStyle/>
          <a:p>
            <a:r>
              <a:rPr lang="en-US" altLang="zh-CN"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Renewable Energy Generation Forecasting – Expected Results</a:t>
            </a:r>
            <a:endParaRPr lang="zh-CN" alt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7" name="矩形: 圆角 6">
            <a:extLst>
              <a:ext uri="{FF2B5EF4-FFF2-40B4-BE49-F238E27FC236}">
                <a16:creationId xmlns:a16="http://schemas.microsoft.com/office/drawing/2014/main" id="{17579024-39B7-1C70-C5C9-9BF247E59A2B}"/>
              </a:ext>
            </a:extLst>
          </p:cNvPr>
          <p:cNvSpPr/>
          <p:nvPr/>
        </p:nvSpPr>
        <p:spPr>
          <a:xfrm>
            <a:off x="475500" y="837054"/>
            <a:ext cx="5083059" cy="4777996"/>
          </a:xfrm>
          <a:prstGeom prst="roundRect">
            <a:avLst>
              <a:gd name="adj" fmla="val 247"/>
            </a:avLst>
          </a:prstGeom>
          <a:noFill/>
          <a:ln>
            <a:solidFill>
              <a:srgbClr val="002060"/>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0AE70FAA-1E1B-CEAC-4B80-36BF2FD9222F}"/>
              </a:ext>
            </a:extLst>
          </p:cNvPr>
          <p:cNvSpPr txBox="1"/>
          <p:nvPr/>
        </p:nvSpPr>
        <p:spPr>
          <a:xfrm>
            <a:off x="1737727" y="5633669"/>
            <a:ext cx="2541187" cy="369332"/>
          </a:xfrm>
          <a:prstGeom prst="rect">
            <a:avLst/>
          </a:prstGeom>
          <a:noFill/>
        </p:spPr>
        <p:txBody>
          <a:bodyPr wrap="square">
            <a:spAutoFit/>
          </a:bodyPr>
          <a:lstStyle/>
          <a:p>
            <a:r>
              <a:rPr lang="en-US" altLang="zh-CN" sz="1800" dirty="0">
                <a:ln w="0"/>
                <a:latin typeface="Times New Roman" panose="02020603050405020304" pitchFamily="18" charset="0"/>
                <a:cs typeface="Times New Roman" panose="02020603050405020304" pitchFamily="18" charset="0"/>
              </a:rPr>
              <a:t>Forecasting Methodology</a:t>
            </a:r>
            <a:endParaRPr lang="zh-CN" altLang="en-US" dirty="0"/>
          </a:p>
        </p:txBody>
      </p:sp>
      <p:pic>
        <p:nvPicPr>
          <p:cNvPr id="37" name="图片 36">
            <a:extLst>
              <a:ext uri="{FF2B5EF4-FFF2-40B4-BE49-F238E27FC236}">
                <a16:creationId xmlns:a16="http://schemas.microsoft.com/office/drawing/2014/main" id="{94EACE1D-6E7D-A873-C386-908BB5709838}"/>
              </a:ext>
            </a:extLst>
          </p:cNvPr>
          <p:cNvPicPr>
            <a:picLocks noChangeAspect="1"/>
          </p:cNvPicPr>
          <p:nvPr/>
        </p:nvPicPr>
        <p:blipFill>
          <a:blip r:embed="rId8"/>
          <a:stretch>
            <a:fillRect/>
          </a:stretch>
        </p:blipFill>
        <p:spPr>
          <a:xfrm>
            <a:off x="9314813" y="677370"/>
            <a:ext cx="2688451" cy="2329136"/>
          </a:xfrm>
          <a:prstGeom prst="rect">
            <a:avLst/>
          </a:prstGeom>
        </p:spPr>
      </p:pic>
      <p:pic>
        <p:nvPicPr>
          <p:cNvPr id="39" name="Picture 2" descr="PPA Insights: Production patterns of wind and solar - KYOS">
            <a:extLst>
              <a:ext uri="{FF2B5EF4-FFF2-40B4-BE49-F238E27FC236}">
                <a16:creationId xmlns:a16="http://schemas.microsoft.com/office/drawing/2014/main" id="{AB1488C2-69BF-9A02-263F-57A1F8568424}"/>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21087" r="24602"/>
          <a:stretch/>
        </p:blipFill>
        <p:spPr bwMode="auto">
          <a:xfrm>
            <a:off x="9278729" y="3392174"/>
            <a:ext cx="2760618" cy="2321793"/>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a:extLst>
              <a:ext uri="{FF2B5EF4-FFF2-40B4-BE49-F238E27FC236}">
                <a16:creationId xmlns:a16="http://schemas.microsoft.com/office/drawing/2014/main" id="{310136F4-0DF4-6F3B-A64C-1749B0AEC9F5}"/>
              </a:ext>
            </a:extLst>
          </p:cNvPr>
          <p:cNvSpPr/>
          <p:nvPr/>
        </p:nvSpPr>
        <p:spPr>
          <a:xfrm>
            <a:off x="0" y="6275551"/>
            <a:ext cx="12192000" cy="621620"/>
          </a:xfrm>
          <a:prstGeom prst="rect">
            <a:avLst/>
          </a:prstGeom>
          <a:solidFill>
            <a:srgbClr val="7DFFFC">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 name="直接连接符 2">
            <a:extLst>
              <a:ext uri="{FF2B5EF4-FFF2-40B4-BE49-F238E27FC236}">
                <a16:creationId xmlns:a16="http://schemas.microsoft.com/office/drawing/2014/main" id="{2A571AAE-0F85-3026-2650-C72733B573F7}"/>
              </a:ext>
            </a:extLst>
          </p:cNvPr>
          <p:cNvCxnSpPr>
            <a:cxnSpLocks/>
          </p:cNvCxnSpPr>
          <p:nvPr/>
        </p:nvCxnSpPr>
        <p:spPr>
          <a:xfrm>
            <a:off x="0" y="6263547"/>
            <a:ext cx="12192000" cy="0"/>
          </a:xfrm>
          <a:prstGeom prst="line">
            <a:avLst/>
          </a:prstGeom>
          <a:ln w="31750" cmpd="sng">
            <a:solidFill>
              <a:schemeClr val="bg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8" name="图片 7">
            <a:extLst>
              <a:ext uri="{FF2B5EF4-FFF2-40B4-BE49-F238E27FC236}">
                <a16:creationId xmlns:a16="http://schemas.microsoft.com/office/drawing/2014/main" id="{F9372AD1-16FE-4794-7185-F5F831AE2F79}"/>
              </a:ext>
            </a:extLst>
          </p:cNvPr>
          <p:cNvPicPr>
            <a:picLocks noChangeAspect="1"/>
          </p:cNvPicPr>
          <p:nvPr/>
        </p:nvPicPr>
        <p:blipFill>
          <a:blip r:embed="rId10"/>
          <a:srcRect l="21955" t="19874" r="21895" b="21002"/>
          <a:stretch/>
        </p:blipFill>
        <p:spPr>
          <a:xfrm>
            <a:off x="41566" y="6294393"/>
            <a:ext cx="526276" cy="554135"/>
          </a:xfrm>
          <a:prstGeom prst="rect">
            <a:avLst/>
          </a:prstGeom>
        </p:spPr>
      </p:pic>
      <p:sp>
        <p:nvSpPr>
          <p:cNvPr id="9" name="矩形 8">
            <a:extLst>
              <a:ext uri="{FF2B5EF4-FFF2-40B4-BE49-F238E27FC236}">
                <a16:creationId xmlns:a16="http://schemas.microsoft.com/office/drawing/2014/main" id="{D67E6CC2-F17B-D18E-7287-DFA6AA946997}"/>
              </a:ext>
            </a:extLst>
          </p:cNvPr>
          <p:cNvSpPr/>
          <p:nvPr/>
        </p:nvSpPr>
        <p:spPr>
          <a:xfrm>
            <a:off x="5869558" y="1721451"/>
            <a:ext cx="3134256" cy="646331"/>
          </a:xfrm>
          <a:prstGeom prst="rect">
            <a:avLst/>
          </a:prstGeom>
          <a:noFill/>
        </p:spPr>
        <p:txBody>
          <a:bodyPr wrap="none" lIns="91440" tIns="45720" rIns="91440" bIns="45720">
            <a:spAutoFit/>
          </a:bodyPr>
          <a:lstStyle/>
          <a:p>
            <a:pPr algn="ctr"/>
            <a:r>
              <a:rPr lang="en-US" altLang="zh-CN"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High Computational Efficiency</a:t>
            </a:r>
          </a:p>
          <a:p>
            <a:pPr algn="ctr"/>
            <a:r>
              <a:rPr lang="en-US" altLang="zh-CN"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Adequate Forecasting Accuracy</a:t>
            </a:r>
            <a:endParaRPr lang="zh-CN" altLang="en-US"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10" name="文本框 9">
            <a:extLst>
              <a:ext uri="{FF2B5EF4-FFF2-40B4-BE49-F238E27FC236}">
                <a16:creationId xmlns:a16="http://schemas.microsoft.com/office/drawing/2014/main" id="{D67A3992-9464-E1FF-915D-17835182D890}"/>
              </a:ext>
            </a:extLst>
          </p:cNvPr>
          <p:cNvSpPr txBox="1"/>
          <p:nvPr/>
        </p:nvSpPr>
        <p:spPr>
          <a:xfrm>
            <a:off x="10085002" y="2957393"/>
            <a:ext cx="1210588"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Microgrids</a:t>
            </a:r>
            <a:endParaRPr lang="zh-CN" altLang="en-US" dirty="0">
              <a:latin typeface="Times New Roman" panose="02020603050405020304" pitchFamily="18" charset="0"/>
              <a:cs typeface="Times New Roman" panose="02020603050405020304" pitchFamily="18" charset="0"/>
            </a:endParaRPr>
          </a:p>
        </p:txBody>
      </p:sp>
      <p:sp>
        <p:nvSpPr>
          <p:cNvPr id="11" name="矩形 10">
            <a:extLst>
              <a:ext uri="{FF2B5EF4-FFF2-40B4-BE49-F238E27FC236}">
                <a16:creationId xmlns:a16="http://schemas.microsoft.com/office/drawing/2014/main" id="{60ECA279-ECA5-FDEA-58B4-BB9BF03A62FB}"/>
              </a:ext>
            </a:extLst>
          </p:cNvPr>
          <p:cNvSpPr/>
          <p:nvPr/>
        </p:nvSpPr>
        <p:spPr>
          <a:xfrm>
            <a:off x="5891382" y="4125822"/>
            <a:ext cx="3179075" cy="707886"/>
          </a:xfrm>
          <a:prstGeom prst="rect">
            <a:avLst/>
          </a:prstGeom>
          <a:noFill/>
        </p:spPr>
        <p:txBody>
          <a:bodyPr wrap="none" lIns="91440" tIns="45720" rIns="91440" bIns="45720">
            <a:spAutoFit/>
          </a:bodyPr>
          <a:lstStyle/>
          <a:p>
            <a:pPr algn="ctr"/>
            <a:r>
              <a:rPr lang="en-US" altLang="zh-CN" sz="20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Comprehensive Forecasting, </a:t>
            </a:r>
          </a:p>
          <a:p>
            <a:pPr algn="ctr"/>
            <a:r>
              <a:rPr lang="en-US" altLang="zh-CN" sz="2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High </a:t>
            </a:r>
            <a:r>
              <a:rPr lang="en-US" altLang="zh-CN" sz="20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Forecasting Accuracy</a:t>
            </a:r>
            <a:r>
              <a:rPr lang="en-US" altLang="zh-CN" sz="2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altLang="zh-CN" sz="20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endParaRPr lang="zh-CN" altLang="en-US" sz="20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12" name="文本框 11">
            <a:extLst>
              <a:ext uri="{FF2B5EF4-FFF2-40B4-BE49-F238E27FC236}">
                <a16:creationId xmlns:a16="http://schemas.microsoft.com/office/drawing/2014/main" id="{C4A94F92-9DF2-5932-A72E-A07D9A51FCE2}"/>
              </a:ext>
            </a:extLst>
          </p:cNvPr>
          <p:cNvSpPr txBox="1"/>
          <p:nvPr/>
        </p:nvSpPr>
        <p:spPr>
          <a:xfrm>
            <a:off x="9355453" y="5703548"/>
            <a:ext cx="2807179"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Regional Power Generation </a:t>
            </a:r>
            <a:endParaRPr lang="zh-CN" altLang="en-US" dirty="0">
              <a:latin typeface="Times New Roman" panose="02020603050405020304" pitchFamily="18" charset="0"/>
              <a:cs typeface="Times New Roman" panose="02020603050405020304" pitchFamily="18" charset="0"/>
            </a:endParaRPr>
          </a:p>
        </p:txBody>
      </p:sp>
      <p:sp>
        <p:nvSpPr>
          <p:cNvPr id="13" name="箭头: 右 12">
            <a:extLst>
              <a:ext uri="{FF2B5EF4-FFF2-40B4-BE49-F238E27FC236}">
                <a16:creationId xmlns:a16="http://schemas.microsoft.com/office/drawing/2014/main" id="{7877116F-2AA7-EC3F-53FE-91B271E99099}"/>
              </a:ext>
            </a:extLst>
          </p:cNvPr>
          <p:cNvSpPr/>
          <p:nvPr/>
        </p:nvSpPr>
        <p:spPr>
          <a:xfrm>
            <a:off x="5485459" y="1930194"/>
            <a:ext cx="457200" cy="22884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箭头: 右 13">
            <a:extLst>
              <a:ext uri="{FF2B5EF4-FFF2-40B4-BE49-F238E27FC236}">
                <a16:creationId xmlns:a16="http://schemas.microsoft.com/office/drawing/2014/main" id="{276EBDF0-3019-BE48-038E-84632535DAF4}"/>
              </a:ext>
            </a:extLst>
          </p:cNvPr>
          <p:cNvSpPr/>
          <p:nvPr/>
        </p:nvSpPr>
        <p:spPr>
          <a:xfrm>
            <a:off x="8857613" y="1920503"/>
            <a:ext cx="457200" cy="22884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箭头: 右 14">
            <a:extLst>
              <a:ext uri="{FF2B5EF4-FFF2-40B4-BE49-F238E27FC236}">
                <a16:creationId xmlns:a16="http://schemas.microsoft.com/office/drawing/2014/main" id="{8EC94433-00EF-D1FB-2D85-53F859F7782F}"/>
              </a:ext>
            </a:extLst>
          </p:cNvPr>
          <p:cNvSpPr/>
          <p:nvPr/>
        </p:nvSpPr>
        <p:spPr>
          <a:xfrm>
            <a:off x="5496397" y="4386402"/>
            <a:ext cx="457200" cy="22884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箭头: 右 15">
            <a:extLst>
              <a:ext uri="{FF2B5EF4-FFF2-40B4-BE49-F238E27FC236}">
                <a16:creationId xmlns:a16="http://schemas.microsoft.com/office/drawing/2014/main" id="{71F1F9B1-D320-05AC-AF9E-2570AB3D652A}"/>
              </a:ext>
            </a:extLst>
          </p:cNvPr>
          <p:cNvSpPr/>
          <p:nvPr/>
        </p:nvSpPr>
        <p:spPr>
          <a:xfrm>
            <a:off x="8868551" y="4376711"/>
            <a:ext cx="457200" cy="22884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EE53EE8B-944C-33F0-AB81-F830A5BDDB81}"/>
              </a:ext>
            </a:extLst>
          </p:cNvPr>
          <p:cNvPicPr>
            <a:picLocks noChangeAspect="1"/>
          </p:cNvPicPr>
          <p:nvPr/>
        </p:nvPicPr>
        <p:blipFill>
          <a:blip r:embed="rId11"/>
          <a:stretch>
            <a:fillRect/>
          </a:stretch>
        </p:blipFill>
        <p:spPr>
          <a:xfrm>
            <a:off x="5869558" y="2557625"/>
            <a:ext cx="3254499" cy="1182988"/>
          </a:xfrm>
          <a:prstGeom prst="rect">
            <a:avLst/>
          </a:prstGeom>
        </p:spPr>
      </p:pic>
      <p:sp>
        <p:nvSpPr>
          <p:cNvPr id="18" name="箭头: 圆角右 17">
            <a:extLst>
              <a:ext uri="{FF2B5EF4-FFF2-40B4-BE49-F238E27FC236}">
                <a16:creationId xmlns:a16="http://schemas.microsoft.com/office/drawing/2014/main" id="{EB4DADE8-87AB-DF2C-03FC-D59B985300E6}"/>
              </a:ext>
            </a:extLst>
          </p:cNvPr>
          <p:cNvSpPr/>
          <p:nvPr/>
        </p:nvSpPr>
        <p:spPr>
          <a:xfrm rot="10800000" flipH="1">
            <a:off x="5485459" y="2328143"/>
            <a:ext cx="384099" cy="995476"/>
          </a:xfrm>
          <a:prstGeom prst="ben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矩形 18">
            <a:extLst>
              <a:ext uri="{FF2B5EF4-FFF2-40B4-BE49-F238E27FC236}">
                <a16:creationId xmlns:a16="http://schemas.microsoft.com/office/drawing/2014/main" id="{01425B4E-DA03-F205-3A52-56B5D816BC6C}"/>
              </a:ext>
            </a:extLst>
          </p:cNvPr>
          <p:cNvSpPr/>
          <p:nvPr/>
        </p:nvSpPr>
        <p:spPr>
          <a:xfrm>
            <a:off x="5811533" y="3640165"/>
            <a:ext cx="3312125" cy="461665"/>
          </a:xfrm>
          <a:prstGeom prst="rect">
            <a:avLst/>
          </a:prstGeom>
          <a:noFill/>
        </p:spPr>
        <p:txBody>
          <a:bodyPr wrap="none" lIns="91440" tIns="45720" rIns="91440" bIns="45720">
            <a:spAutoFit/>
          </a:bodyPr>
          <a:lstStyle/>
          <a:p>
            <a:pPr algn="ctr"/>
            <a:r>
              <a:rPr lang="en-US" altLang="zh-CN" sz="2400" b="0" cap="none" spc="0" dirty="0">
                <a:ln w="0"/>
                <a:solidFill>
                  <a:srgbClr val="FF000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Microgrid Power Control</a:t>
            </a:r>
            <a:endParaRPr lang="zh-CN" altLang="en-US" sz="2400" b="0" cap="none" spc="0" dirty="0">
              <a:ln w="0"/>
              <a:solidFill>
                <a:srgbClr val="FF000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21" name="Rectangle 9">
            <a:extLst>
              <a:ext uri="{FF2B5EF4-FFF2-40B4-BE49-F238E27FC236}">
                <a16:creationId xmlns:a16="http://schemas.microsoft.com/office/drawing/2014/main" id="{CF4CABEE-C438-99D1-805C-56597332AB92}"/>
              </a:ext>
            </a:extLst>
          </p:cNvPr>
          <p:cNvSpPr>
            <a:spLocks noChangeArrowheads="1"/>
          </p:cNvSpPr>
          <p:nvPr/>
        </p:nvSpPr>
        <p:spPr bwMode="auto">
          <a:xfrm>
            <a:off x="517273" y="6264448"/>
            <a:ext cx="12697984"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zh-CN" b="1" dirty="0">
                <a:latin typeface="Arial" panose="020B0604020202020204" pitchFamily="34" charset="0"/>
                <a:cs typeface="Arial" panose="020B0604020202020204" pitchFamily="34" charset="0"/>
              </a:rPr>
              <a:t>·Global Forecasting with </a:t>
            </a:r>
            <a:r>
              <a:rPr kumimoji="0" lang="en-US" altLang="zh-CN" b="1" i="0" u="none" strike="noStrike" cap="none" normalizeH="0" baseline="0" dirty="0">
                <a:ln>
                  <a:noFill/>
                </a:ln>
                <a:solidFill>
                  <a:srgbClr val="FF0000"/>
                </a:solidFill>
                <a:effectLst/>
                <a:latin typeface="Arial" panose="020B0604020202020204" pitchFamily="34" charset="0"/>
                <a:cs typeface="Arial" panose="020B0604020202020204" pitchFamily="34" charset="0"/>
              </a:rPr>
              <a:t>High-end Accuracy for </a:t>
            </a:r>
            <a:r>
              <a:rPr kumimoji="0" lang="en-US" altLang="zh-CN" b="1" i="0" u="none" strike="noStrike" cap="none" normalizeH="0" baseline="0" dirty="0">
                <a:ln>
                  <a:noFill/>
                </a:ln>
                <a:effectLst/>
                <a:latin typeface="Arial" panose="020B0604020202020204" pitchFamily="34" charset="0"/>
                <a:cs typeface="Arial" panose="020B0604020202020204" pitchFamily="34" charset="0"/>
              </a:rPr>
              <a:t>Regional Power Generation   </a:t>
            </a:r>
            <a:endParaRPr lang="en-US" altLang="zh-CN" b="1" dirty="0">
              <a:latin typeface="Arial" panose="020B0604020202020204" pitchFamily="34" charset="0"/>
              <a:cs typeface="Arial" panose="020B0604020202020204" pitchFamily="34" charset="0"/>
            </a:endParaRPr>
          </a:p>
          <a:p>
            <a:r>
              <a:rPr lang="en-US" altLang="zh-CN" b="1" dirty="0">
                <a:latin typeface="Arial" panose="020B0604020202020204" pitchFamily="34" charset="0"/>
                <a:cs typeface="Arial" panose="020B0604020202020204" pitchFamily="34" charset="0"/>
              </a:rPr>
              <a:t>·Local Forecasting with </a:t>
            </a:r>
            <a:r>
              <a:rPr lang="en-US" altLang="zh-CN" b="1" dirty="0">
                <a:solidFill>
                  <a:srgbClr val="FF0000"/>
                </a:solidFill>
                <a:latin typeface="Arial" panose="020B0604020202020204" pitchFamily="34" charset="0"/>
                <a:cs typeface="Arial" panose="020B0604020202020204" pitchFamily="34" charset="0"/>
              </a:rPr>
              <a:t>High Computational Efficiency </a:t>
            </a:r>
            <a:r>
              <a:rPr lang="en-US" altLang="zh-CN" b="1" dirty="0">
                <a:latin typeface="Arial" panose="020B0604020202020204" pitchFamily="34" charset="0"/>
                <a:cs typeface="Arial" panose="020B0604020202020204" pitchFamily="34" charset="0"/>
              </a:rPr>
              <a:t>for Microgrids</a:t>
            </a:r>
          </a:p>
        </p:txBody>
      </p:sp>
      <p:sp>
        <p:nvSpPr>
          <p:cNvPr id="22" name="文本框 21">
            <a:extLst>
              <a:ext uri="{FF2B5EF4-FFF2-40B4-BE49-F238E27FC236}">
                <a16:creationId xmlns:a16="http://schemas.microsoft.com/office/drawing/2014/main" id="{97F8D350-CAFF-C74B-77A2-7CC3EF110497}"/>
              </a:ext>
            </a:extLst>
          </p:cNvPr>
          <p:cNvSpPr txBox="1"/>
          <p:nvPr/>
        </p:nvSpPr>
        <p:spPr>
          <a:xfrm>
            <a:off x="11730444" y="6481354"/>
            <a:ext cx="415498"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18</a:t>
            </a:r>
            <a:endParaRPr lang="zh-CN" altLang="en-US" b="1"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174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1000"/>
                                        <p:tgtEl>
                                          <p:spTgt spid="17"/>
                                        </p:tgtEl>
                                      </p:cBhvr>
                                    </p:animEffect>
                                    <p:anim calcmode="lin" valueType="num">
                                      <p:cBhvr>
                                        <p:cTn id="13" dur="1000" fill="hold"/>
                                        <p:tgtEl>
                                          <p:spTgt spid="17"/>
                                        </p:tgtEl>
                                        <p:attrNameLst>
                                          <p:attrName>ppt_x</p:attrName>
                                        </p:attrNameLst>
                                      </p:cBhvr>
                                      <p:tavLst>
                                        <p:tav tm="0">
                                          <p:val>
                                            <p:strVal val="#ppt_x"/>
                                          </p:val>
                                        </p:tav>
                                        <p:tav tm="100000">
                                          <p:val>
                                            <p:strVal val="#ppt_x"/>
                                          </p:val>
                                        </p:tav>
                                      </p:tavLst>
                                    </p:anim>
                                    <p:anim calcmode="lin" valueType="num">
                                      <p:cBhvr>
                                        <p:cTn id="14" dur="1000" fill="hold"/>
                                        <p:tgtEl>
                                          <p:spTgt spid="17"/>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1000"/>
                                        <p:tgtEl>
                                          <p:spTgt spid="18"/>
                                        </p:tgtEl>
                                      </p:cBhvr>
                                    </p:animEffect>
                                    <p:anim calcmode="lin" valueType="num">
                                      <p:cBhvr>
                                        <p:cTn id="18" dur="1000" fill="hold"/>
                                        <p:tgtEl>
                                          <p:spTgt spid="18"/>
                                        </p:tgtEl>
                                        <p:attrNameLst>
                                          <p:attrName>ppt_x</p:attrName>
                                        </p:attrNameLst>
                                      </p:cBhvr>
                                      <p:tavLst>
                                        <p:tav tm="0">
                                          <p:val>
                                            <p:strVal val="#ppt_x"/>
                                          </p:val>
                                        </p:tav>
                                        <p:tav tm="100000">
                                          <p:val>
                                            <p:strVal val="#ppt_x"/>
                                          </p:val>
                                        </p:tav>
                                      </p:tavLst>
                                    </p:anim>
                                    <p:anim calcmode="lin" valueType="num">
                                      <p:cBhvr>
                                        <p:cTn id="1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A94F547F-1568-0534-D133-68580ED165B4}"/>
              </a:ext>
            </a:extLst>
          </p:cNvPr>
          <p:cNvPicPr>
            <a:picLocks noChangeAspect="1"/>
          </p:cNvPicPr>
          <p:nvPr/>
        </p:nvPicPr>
        <p:blipFill>
          <a:blip r:embed="rId3"/>
          <a:stretch>
            <a:fillRect/>
          </a:stretch>
        </p:blipFill>
        <p:spPr>
          <a:xfrm>
            <a:off x="0" y="1160426"/>
            <a:ext cx="12192000" cy="4537148"/>
          </a:xfrm>
          <a:prstGeom prst="rect">
            <a:avLst/>
          </a:prstGeom>
        </p:spPr>
      </p:pic>
      <p:sp>
        <p:nvSpPr>
          <p:cNvPr id="7" name="标题 1">
            <a:extLst>
              <a:ext uri="{FF2B5EF4-FFF2-40B4-BE49-F238E27FC236}">
                <a16:creationId xmlns:a16="http://schemas.microsoft.com/office/drawing/2014/main" id="{7B851695-29DE-BF2C-CEF2-6FC54A583808}"/>
              </a:ext>
            </a:extLst>
          </p:cNvPr>
          <p:cNvSpPr>
            <a:spLocks noGrp="1"/>
          </p:cNvSpPr>
          <p:nvPr>
            <p:ph type="title"/>
          </p:nvPr>
        </p:nvSpPr>
        <p:spPr>
          <a:xfrm>
            <a:off x="582837" y="0"/>
            <a:ext cx="10515600" cy="1325563"/>
          </a:xfrm>
        </p:spPr>
        <p:txBody>
          <a:bodyPr>
            <a:normAutofit/>
          </a:bodyPr>
          <a:lstStyle/>
          <a:p>
            <a:r>
              <a:rPr lang="en-US" altLang="zh-CN" sz="3600" dirty="0">
                <a:effectLst/>
                <a:latin typeface="Times New Roman" panose="02020603050405020304" pitchFamily="18" charset="0"/>
                <a:ea typeface="Times New Roman" panose="02020603050405020304" pitchFamily="18" charset="0"/>
              </a:rPr>
              <a:t>Preliminary Time Schedule</a:t>
            </a:r>
            <a:endParaRPr lang="zh-CN" altLang="en-US" sz="1400" dirty="0"/>
          </a:p>
        </p:txBody>
      </p:sp>
      <p:sp>
        <p:nvSpPr>
          <p:cNvPr id="5" name="矩形 4">
            <a:extLst>
              <a:ext uri="{FF2B5EF4-FFF2-40B4-BE49-F238E27FC236}">
                <a16:creationId xmlns:a16="http://schemas.microsoft.com/office/drawing/2014/main" id="{0A336DB4-DA39-36E6-9789-68F6DC264CEA}"/>
              </a:ext>
            </a:extLst>
          </p:cNvPr>
          <p:cNvSpPr/>
          <p:nvPr/>
        </p:nvSpPr>
        <p:spPr>
          <a:xfrm>
            <a:off x="2213811" y="1794901"/>
            <a:ext cx="1318661" cy="1764792"/>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DE13E77F-8851-2C41-1C01-ECA29AF86F92}"/>
              </a:ext>
            </a:extLst>
          </p:cNvPr>
          <p:cNvSpPr txBox="1"/>
          <p:nvPr/>
        </p:nvSpPr>
        <p:spPr>
          <a:xfrm>
            <a:off x="11730444" y="6481354"/>
            <a:ext cx="415498"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19</a:t>
            </a:r>
            <a:endParaRPr lang="zh-CN" altLang="en-US" b="1"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89025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E38CF7-B30B-8EF0-8571-45448164E24B}"/>
              </a:ext>
            </a:extLst>
          </p:cNvPr>
          <p:cNvSpPr>
            <a:spLocks noGrp="1"/>
          </p:cNvSpPr>
          <p:nvPr>
            <p:ph type="title"/>
          </p:nvPr>
        </p:nvSpPr>
        <p:spPr>
          <a:xfrm>
            <a:off x="695358" y="1520656"/>
            <a:ext cx="12802283" cy="1730967"/>
          </a:xfrm>
        </p:spPr>
        <p:txBody>
          <a:bodyPr>
            <a:normAutofit/>
          </a:bodyPr>
          <a:lstStyle/>
          <a:p>
            <a:r>
              <a:rPr lang="en-US" altLang="zh-CN" sz="4800" dirty="0">
                <a:latin typeface="Times New Roman" panose="02020603050405020304" pitchFamily="18" charset="0"/>
                <a:cs typeface="Times New Roman" panose="02020603050405020304" pitchFamily="18" charset="0"/>
              </a:rPr>
              <a:t>1. Personal Statement &amp; Research Overview </a:t>
            </a:r>
            <a:endParaRPr lang="zh-CN" altLang="en-US" sz="4800" dirty="0">
              <a:latin typeface="Times New Roman" panose="02020603050405020304" pitchFamily="18" charset="0"/>
              <a:cs typeface="Times New Roman" panose="02020603050405020304" pitchFamily="18" charset="0"/>
            </a:endParaRPr>
          </a:p>
        </p:txBody>
      </p:sp>
      <p:sp>
        <p:nvSpPr>
          <p:cNvPr id="3" name="文本框 2">
            <a:extLst>
              <a:ext uri="{FF2B5EF4-FFF2-40B4-BE49-F238E27FC236}">
                <a16:creationId xmlns:a16="http://schemas.microsoft.com/office/drawing/2014/main" id="{3185C06E-63DB-49A6-17C7-17CCDE229E97}"/>
              </a:ext>
            </a:extLst>
          </p:cNvPr>
          <p:cNvSpPr txBox="1"/>
          <p:nvPr/>
        </p:nvSpPr>
        <p:spPr>
          <a:xfrm>
            <a:off x="11730444" y="6481354"/>
            <a:ext cx="300082"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2</a:t>
            </a:r>
            <a:endParaRPr lang="zh-CN" altLang="en-US" b="1"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053994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a:extLst>
              <a:ext uri="{FF2B5EF4-FFF2-40B4-BE49-F238E27FC236}">
                <a16:creationId xmlns:a16="http://schemas.microsoft.com/office/drawing/2014/main" id="{C35354E3-9E7C-229B-D798-DE448F60DE2A}"/>
              </a:ext>
            </a:extLst>
          </p:cNvPr>
          <p:cNvGrpSpPr/>
          <p:nvPr/>
        </p:nvGrpSpPr>
        <p:grpSpPr>
          <a:xfrm>
            <a:off x="374901" y="259100"/>
            <a:ext cx="11430003" cy="3214687"/>
            <a:chOff x="-1" y="-1"/>
            <a:chExt cx="12192002" cy="3428999"/>
          </a:xfrm>
        </p:grpSpPr>
        <p:pic>
          <p:nvPicPr>
            <p:cNvPr id="5" name="图片 4">
              <a:extLst>
                <a:ext uri="{FF2B5EF4-FFF2-40B4-BE49-F238E27FC236}">
                  <a16:creationId xmlns:a16="http://schemas.microsoft.com/office/drawing/2014/main" id="{0727B8CF-92FA-1618-DED0-5F9F6E0E7DEA}"/>
                </a:ext>
              </a:extLst>
            </p:cNvPr>
            <p:cNvPicPr>
              <a:picLocks noChangeAspect="1"/>
            </p:cNvPicPr>
            <p:nvPr/>
          </p:nvPicPr>
          <p:blipFill>
            <a:blip r:embed="rId3"/>
            <a:stretch>
              <a:fillRect/>
            </a:stretch>
          </p:blipFill>
          <p:spPr>
            <a:xfrm>
              <a:off x="-1" y="18988"/>
              <a:ext cx="6095999" cy="3410010"/>
            </a:xfrm>
            <a:prstGeom prst="rect">
              <a:avLst/>
            </a:prstGeom>
          </p:spPr>
        </p:pic>
        <p:pic>
          <p:nvPicPr>
            <p:cNvPr id="7" name="图片 6">
              <a:extLst>
                <a:ext uri="{FF2B5EF4-FFF2-40B4-BE49-F238E27FC236}">
                  <a16:creationId xmlns:a16="http://schemas.microsoft.com/office/drawing/2014/main" id="{026D98D9-5D3C-C7BC-E73B-937F04D428D4}"/>
                </a:ext>
              </a:extLst>
            </p:cNvPr>
            <p:cNvPicPr>
              <a:picLocks noChangeAspect="1"/>
            </p:cNvPicPr>
            <p:nvPr/>
          </p:nvPicPr>
          <p:blipFill>
            <a:blip r:embed="rId4"/>
            <a:stretch>
              <a:fillRect/>
            </a:stretch>
          </p:blipFill>
          <p:spPr>
            <a:xfrm>
              <a:off x="6081165" y="-1"/>
              <a:ext cx="6110836" cy="3428999"/>
            </a:xfrm>
            <a:prstGeom prst="rect">
              <a:avLst/>
            </a:prstGeom>
          </p:spPr>
        </p:pic>
      </p:grpSp>
      <p:grpSp>
        <p:nvGrpSpPr>
          <p:cNvPr id="14" name="组合 13">
            <a:extLst>
              <a:ext uri="{FF2B5EF4-FFF2-40B4-BE49-F238E27FC236}">
                <a16:creationId xmlns:a16="http://schemas.microsoft.com/office/drawing/2014/main" id="{3ACD1EE4-669C-8093-A72C-5CCA267C2B66}"/>
              </a:ext>
            </a:extLst>
          </p:cNvPr>
          <p:cNvGrpSpPr/>
          <p:nvPr/>
        </p:nvGrpSpPr>
        <p:grpSpPr>
          <a:xfrm>
            <a:off x="289266" y="3662776"/>
            <a:ext cx="11352980" cy="3195224"/>
            <a:chOff x="-1" y="3426638"/>
            <a:chExt cx="12192001" cy="3431362"/>
          </a:xfrm>
        </p:grpSpPr>
        <p:pic>
          <p:nvPicPr>
            <p:cNvPr id="9" name="图片 8">
              <a:extLst>
                <a:ext uri="{FF2B5EF4-FFF2-40B4-BE49-F238E27FC236}">
                  <a16:creationId xmlns:a16="http://schemas.microsoft.com/office/drawing/2014/main" id="{2F67DBC0-BC53-C1D7-42A4-B96E4B260581}"/>
                </a:ext>
              </a:extLst>
            </p:cNvPr>
            <p:cNvPicPr>
              <a:picLocks noChangeAspect="1"/>
            </p:cNvPicPr>
            <p:nvPr/>
          </p:nvPicPr>
          <p:blipFill>
            <a:blip r:embed="rId5"/>
            <a:stretch>
              <a:fillRect/>
            </a:stretch>
          </p:blipFill>
          <p:spPr>
            <a:xfrm>
              <a:off x="-1" y="3426638"/>
              <a:ext cx="6081166" cy="3429000"/>
            </a:xfrm>
            <a:prstGeom prst="rect">
              <a:avLst/>
            </a:prstGeom>
          </p:spPr>
        </p:pic>
        <p:pic>
          <p:nvPicPr>
            <p:cNvPr id="11" name="图片 10">
              <a:extLst>
                <a:ext uri="{FF2B5EF4-FFF2-40B4-BE49-F238E27FC236}">
                  <a16:creationId xmlns:a16="http://schemas.microsoft.com/office/drawing/2014/main" id="{F9329434-7D5A-4822-8909-ACF5321DF693}"/>
                </a:ext>
              </a:extLst>
            </p:cNvPr>
            <p:cNvPicPr>
              <a:picLocks noChangeAspect="1"/>
            </p:cNvPicPr>
            <p:nvPr/>
          </p:nvPicPr>
          <p:blipFill>
            <a:blip r:embed="rId6"/>
            <a:stretch>
              <a:fillRect/>
            </a:stretch>
          </p:blipFill>
          <p:spPr>
            <a:xfrm>
              <a:off x="6096000" y="3429000"/>
              <a:ext cx="6096000" cy="3429000"/>
            </a:xfrm>
            <a:prstGeom prst="rect">
              <a:avLst/>
            </a:prstGeom>
          </p:spPr>
        </p:pic>
      </p:grpSp>
      <p:sp>
        <p:nvSpPr>
          <p:cNvPr id="15" name="矩形 14">
            <a:extLst>
              <a:ext uri="{FF2B5EF4-FFF2-40B4-BE49-F238E27FC236}">
                <a16:creationId xmlns:a16="http://schemas.microsoft.com/office/drawing/2014/main" id="{3EF533C5-A979-CD3A-5F60-6B896D6E095A}"/>
              </a:ext>
            </a:extLst>
          </p:cNvPr>
          <p:cNvSpPr/>
          <p:nvPr/>
        </p:nvSpPr>
        <p:spPr>
          <a:xfrm>
            <a:off x="410263" y="-73152"/>
            <a:ext cx="1986442" cy="461665"/>
          </a:xfrm>
          <a:prstGeom prst="rect">
            <a:avLst/>
          </a:prstGeom>
          <a:noFill/>
        </p:spPr>
        <p:txBody>
          <a:bodyPr wrap="none" lIns="91440" tIns="45720" rIns="91440" bIns="45720">
            <a:spAutoFit/>
          </a:bodyPr>
          <a:lstStyle/>
          <a:p>
            <a:pPr algn="ctr"/>
            <a:r>
              <a:rPr lang="en-US" altLang="zh-CN" sz="24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Paper Review:</a:t>
            </a:r>
            <a:endParaRPr lang="zh-CN" altLang="en-US" sz="24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16" name="矩形 15">
            <a:extLst>
              <a:ext uri="{FF2B5EF4-FFF2-40B4-BE49-F238E27FC236}">
                <a16:creationId xmlns:a16="http://schemas.microsoft.com/office/drawing/2014/main" id="{4034FAA1-E0E8-C34B-0A45-D9A66C67174A}"/>
              </a:ext>
            </a:extLst>
          </p:cNvPr>
          <p:cNvSpPr/>
          <p:nvPr/>
        </p:nvSpPr>
        <p:spPr>
          <a:xfrm>
            <a:off x="410263" y="3406355"/>
            <a:ext cx="2924198" cy="461665"/>
          </a:xfrm>
          <a:prstGeom prst="rect">
            <a:avLst/>
          </a:prstGeom>
          <a:noFill/>
        </p:spPr>
        <p:txBody>
          <a:bodyPr wrap="none" lIns="91440" tIns="45720" rIns="91440" bIns="45720">
            <a:spAutoFit/>
          </a:bodyPr>
          <a:lstStyle/>
          <a:p>
            <a:pPr algn="ctr"/>
            <a:r>
              <a:rPr lang="en-US" altLang="zh-CN" sz="24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Preliminary Research:</a:t>
            </a:r>
            <a:endParaRPr lang="zh-CN" altLang="en-US" sz="24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2" name="文本框 1">
            <a:extLst>
              <a:ext uri="{FF2B5EF4-FFF2-40B4-BE49-F238E27FC236}">
                <a16:creationId xmlns:a16="http://schemas.microsoft.com/office/drawing/2014/main" id="{756C2716-3FA1-EFFB-25F3-EFCDDE380173}"/>
              </a:ext>
            </a:extLst>
          </p:cNvPr>
          <p:cNvSpPr txBox="1"/>
          <p:nvPr/>
        </p:nvSpPr>
        <p:spPr>
          <a:xfrm>
            <a:off x="11730444" y="6481354"/>
            <a:ext cx="415498"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20</a:t>
            </a:r>
            <a:endParaRPr lang="zh-CN" altLang="en-US" b="1"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397797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ndefined">
            <a:extLst>
              <a:ext uri="{FF2B5EF4-FFF2-40B4-BE49-F238E27FC236}">
                <a16:creationId xmlns:a16="http://schemas.microsoft.com/office/drawing/2014/main" id="{E44D8DEB-0083-06FF-CF58-7150BD3FE7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94927" y="686217"/>
            <a:ext cx="3904812" cy="226944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ussia—Ukraine war has nearly doubled household energy costs worldwide —  new study">
            <a:extLst>
              <a:ext uri="{FF2B5EF4-FFF2-40B4-BE49-F238E27FC236}">
                <a16:creationId xmlns:a16="http://schemas.microsoft.com/office/drawing/2014/main" id="{C5B140B2-BD01-A78E-9469-77B07CBAC36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43976" y="686217"/>
            <a:ext cx="4034570" cy="226944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When will fossil fuels run out? | Energy Depletion | | Octopus Energy">
            <a:extLst>
              <a:ext uri="{FF2B5EF4-FFF2-40B4-BE49-F238E27FC236}">
                <a16:creationId xmlns:a16="http://schemas.microsoft.com/office/drawing/2014/main" id="{E7EB4860-452C-366E-BEFB-6D75CB3DB1A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639" y="686217"/>
            <a:ext cx="3851959" cy="226944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Transformers Are All You Need | Pinecone">
            <a:extLst>
              <a:ext uri="{FF2B5EF4-FFF2-40B4-BE49-F238E27FC236}">
                <a16:creationId xmlns:a16="http://schemas.microsoft.com/office/drawing/2014/main" id="{092B2C5A-A591-2075-1088-B02366683076}"/>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22329"/>
          <a:stretch/>
        </p:blipFill>
        <p:spPr bwMode="auto">
          <a:xfrm>
            <a:off x="339306" y="3555133"/>
            <a:ext cx="2398577" cy="132349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a:extLst>
              <a:ext uri="{FF2B5EF4-FFF2-40B4-BE49-F238E27FC236}">
                <a16:creationId xmlns:a16="http://schemas.microsoft.com/office/drawing/2014/main" id="{3C022630-7D49-BCED-A5A1-781DCFE22FE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400936" y="3522376"/>
            <a:ext cx="2169497" cy="1446331"/>
          </a:xfrm>
          <a:prstGeom prst="rect">
            <a:avLst/>
          </a:prstGeom>
          <a:noFill/>
          <a:extLst>
            <a:ext uri="{909E8E84-426E-40DD-AFC4-6F175D3DCCD1}">
              <a14:hiddenFill xmlns:a14="http://schemas.microsoft.com/office/drawing/2010/main">
                <a:solidFill>
                  <a:srgbClr val="FFFFFF"/>
                </a:solidFill>
              </a14:hiddenFill>
            </a:ext>
          </a:extLst>
        </p:spPr>
      </p:pic>
      <p:sp>
        <p:nvSpPr>
          <p:cNvPr id="7" name="矩形 6">
            <a:extLst>
              <a:ext uri="{FF2B5EF4-FFF2-40B4-BE49-F238E27FC236}">
                <a16:creationId xmlns:a16="http://schemas.microsoft.com/office/drawing/2014/main" id="{20528F1E-80F9-CC44-8F1F-69C2D8132724}"/>
              </a:ext>
            </a:extLst>
          </p:cNvPr>
          <p:cNvSpPr/>
          <p:nvPr/>
        </p:nvSpPr>
        <p:spPr>
          <a:xfrm>
            <a:off x="3191266" y="4416963"/>
            <a:ext cx="646331" cy="923330"/>
          </a:xfrm>
          <a:prstGeom prst="rect">
            <a:avLst/>
          </a:prstGeom>
          <a:noFill/>
        </p:spPr>
        <p:txBody>
          <a:bodyPr wrap="none" lIns="91440" tIns="45720" rIns="91440" bIns="45720">
            <a:spAutoFit/>
          </a:bodyPr>
          <a:lstStyle/>
          <a:p>
            <a:pPr algn="ctr"/>
            <a:r>
              <a:rPr lang="en-US" altLang="zh-CN" sz="5400" b="0" cap="none" spc="0" dirty="0">
                <a:ln w="0"/>
                <a:solidFill>
                  <a:srgbClr val="FF0000"/>
                </a:solidFill>
                <a:effectLst>
                  <a:outerShdw blurRad="38100" dist="19050" dir="2700000" algn="tl" rotWithShape="0">
                    <a:schemeClr val="dk1">
                      <a:alpha val="40000"/>
                    </a:schemeClr>
                  </a:outerShdw>
                </a:effectLst>
              </a:rPr>
              <a:t>+</a:t>
            </a:r>
            <a:endParaRPr lang="zh-CN" altLang="en-US" sz="5400" b="0" cap="none" spc="0" dirty="0">
              <a:ln w="0"/>
              <a:solidFill>
                <a:srgbClr val="FF0000"/>
              </a:solidFill>
              <a:effectLst>
                <a:outerShdw blurRad="38100" dist="19050" dir="2700000" algn="tl" rotWithShape="0">
                  <a:schemeClr val="dk1">
                    <a:alpha val="40000"/>
                  </a:schemeClr>
                </a:outerShdw>
              </a:effectLst>
            </a:endParaRPr>
          </a:p>
        </p:txBody>
      </p:sp>
      <p:pic>
        <p:nvPicPr>
          <p:cNvPr id="1032" name="Picture 8" descr="What Is the Smart Grid and How Is It Enabled by IoT? | Digi International">
            <a:extLst>
              <a:ext uri="{FF2B5EF4-FFF2-40B4-BE49-F238E27FC236}">
                <a16:creationId xmlns:a16="http://schemas.microsoft.com/office/drawing/2014/main" id="{A6651E6B-2A36-95ED-AA48-3BB6398D6A2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400936" y="5033385"/>
            <a:ext cx="2169497" cy="1445662"/>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arnessing AI: Transforming Data Centres for Efficiency and Innovation | Data  Centre Magazine">
            <a:extLst>
              <a:ext uri="{FF2B5EF4-FFF2-40B4-BE49-F238E27FC236}">
                <a16:creationId xmlns:a16="http://schemas.microsoft.com/office/drawing/2014/main" id="{7858305D-5D82-462B-D6FC-2B93B3F25DAC}"/>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56021" y="4878628"/>
            <a:ext cx="2093951" cy="1579867"/>
          </a:xfrm>
          <a:prstGeom prst="rect">
            <a:avLst/>
          </a:prstGeom>
          <a:noFill/>
          <a:extLst>
            <a:ext uri="{909E8E84-426E-40DD-AFC4-6F175D3DCCD1}">
              <a14:hiddenFill xmlns:a14="http://schemas.microsoft.com/office/drawing/2010/main">
                <a:solidFill>
                  <a:srgbClr val="FFFFFF"/>
                </a:solidFill>
              </a14:hiddenFill>
            </a:ext>
          </a:extLst>
        </p:spPr>
      </p:pic>
      <p:sp>
        <p:nvSpPr>
          <p:cNvPr id="8" name="箭头: 右 7">
            <a:extLst>
              <a:ext uri="{FF2B5EF4-FFF2-40B4-BE49-F238E27FC236}">
                <a16:creationId xmlns:a16="http://schemas.microsoft.com/office/drawing/2014/main" id="{DFB710B3-43D2-39E0-661D-8F534C3C867F}"/>
              </a:ext>
            </a:extLst>
          </p:cNvPr>
          <p:cNvSpPr/>
          <p:nvPr/>
        </p:nvSpPr>
        <p:spPr>
          <a:xfrm>
            <a:off x="7007167" y="4601881"/>
            <a:ext cx="1414230" cy="55349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a:extLst>
              <a:ext uri="{FF2B5EF4-FFF2-40B4-BE49-F238E27FC236}">
                <a16:creationId xmlns:a16="http://schemas.microsoft.com/office/drawing/2014/main" id="{1C12FEF2-B424-EB38-6CDD-FE97AB90D4BA}"/>
              </a:ext>
            </a:extLst>
          </p:cNvPr>
          <p:cNvPicPr>
            <a:picLocks noChangeAspect="1"/>
          </p:cNvPicPr>
          <p:nvPr/>
        </p:nvPicPr>
        <p:blipFill>
          <a:blip r:embed="rId10"/>
          <a:srcRect r="42174"/>
          <a:stretch/>
        </p:blipFill>
        <p:spPr>
          <a:xfrm>
            <a:off x="8807788" y="3731433"/>
            <a:ext cx="3188160" cy="2474547"/>
          </a:xfrm>
          <a:prstGeom prst="rect">
            <a:avLst/>
          </a:prstGeom>
        </p:spPr>
      </p:pic>
      <p:sp>
        <p:nvSpPr>
          <p:cNvPr id="11" name="标题 1">
            <a:extLst>
              <a:ext uri="{FF2B5EF4-FFF2-40B4-BE49-F238E27FC236}">
                <a16:creationId xmlns:a16="http://schemas.microsoft.com/office/drawing/2014/main" id="{9984FCBE-D083-F8F0-750D-2AFA77ABAD65}"/>
              </a:ext>
            </a:extLst>
          </p:cNvPr>
          <p:cNvSpPr>
            <a:spLocks noGrp="1"/>
          </p:cNvSpPr>
          <p:nvPr>
            <p:ph type="title"/>
          </p:nvPr>
        </p:nvSpPr>
        <p:spPr>
          <a:xfrm>
            <a:off x="454673" y="115861"/>
            <a:ext cx="10515600" cy="567288"/>
          </a:xfrm>
        </p:spPr>
        <p:txBody>
          <a:bodyPr>
            <a:normAutofit fontScale="90000"/>
          </a:bodyPr>
          <a:lstStyle/>
          <a:p>
            <a:r>
              <a:rPr lang="en-US" altLang="zh-CN" sz="3600" dirty="0">
                <a:effectLst/>
                <a:latin typeface="Times New Roman" panose="02020603050405020304" pitchFamily="18" charset="0"/>
                <a:ea typeface="Times New Roman" panose="02020603050405020304" pitchFamily="18" charset="0"/>
              </a:rPr>
              <a:t>Research Motivation</a:t>
            </a:r>
            <a:endParaRPr lang="zh-CN" altLang="en-US" sz="1400" dirty="0"/>
          </a:p>
        </p:txBody>
      </p:sp>
      <p:sp>
        <p:nvSpPr>
          <p:cNvPr id="13" name="文本框 12">
            <a:extLst>
              <a:ext uri="{FF2B5EF4-FFF2-40B4-BE49-F238E27FC236}">
                <a16:creationId xmlns:a16="http://schemas.microsoft.com/office/drawing/2014/main" id="{C4864FA4-B41D-819B-D334-227D17194B99}"/>
              </a:ext>
            </a:extLst>
          </p:cNvPr>
          <p:cNvSpPr txBox="1"/>
          <p:nvPr/>
        </p:nvSpPr>
        <p:spPr>
          <a:xfrm>
            <a:off x="646041" y="2936439"/>
            <a:ext cx="2711153" cy="369332"/>
          </a:xfrm>
          <a:prstGeom prst="rect">
            <a:avLst/>
          </a:prstGeom>
          <a:noFill/>
        </p:spPr>
        <p:txBody>
          <a:bodyPr wrap="square">
            <a:spAutoFit/>
          </a:bodyPr>
          <a:lstStyle/>
          <a:p>
            <a:r>
              <a:rPr lang="zh-CN" altLang="en-US" dirty="0">
                <a:latin typeface="Times New Roman" panose="02020603050405020304" pitchFamily="18" charset="0"/>
                <a:cs typeface="Times New Roman" panose="02020603050405020304" pitchFamily="18" charset="0"/>
              </a:rPr>
              <a:t>Depletion of fossil energy</a:t>
            </a:r>
          </a:p>
        </p:txBody>
      </p:sp>
      <p:sp>
        <p:nvSpPr>
          <p:cNvPr id="14" name="文本框 13">
            <a:extLst>
              <a:ext uri="{FF2B5EF4-FFF2-40B4-BE49-F238E27FC236}">
                <a16:creationId xmlns:a16="http://schemas.microsoft.com/office/drawing/2014/main" id="{DA30AF47-47F3-37D0-AC2A-4D848E11F6D1}"/>
              </a:ext>
            </a:extLst>
          </p:cNvPr>
          <p:cNvSpPr txBox="1"/>
          <p:nvPr/>
        </p:nvSpPr>
        <p:spPr>
          <a:xfrm>
            <a:off x="3872013" y="2936039"/>
            <a:ext cx="4378495" cy="369332"/>
          </a:xfrm>
          <a:prstGeom prst="rect">
            <a:avLst/>
          </a:prstGeom>
          <a:noFill/>
        </p:spPr>
        <p:txBody>
          <a:bodyPr wrap="square">
            <a:spAutoFit/>
          </a:bodyPr>
          <a:lstStyle/>
          <a:p>
            <a:r>
              <a:rPr lang="en-US" altLang="zh-CN" dirty="0">
                <a:latin typeface="Times New Roman" panose="02020603050405020304" pitchFamily="18" charset="0"/>
                <a:cs typeface="Times New Roman" panose="02020603050405020304" pitchFamily="18" charset="0"/>
              </a:rPr>
              <a:t>Disruption of the energy supply chain by war</a:t>
            </a:r>
            <a:endParaRPr lang="zh-CN" altLang="en-US" dirty="0">
              <a:latin typeface="Times New Roman" panose="02020603050405020304" pitchFamily="18" charset="0"/>
              <a:cs typeface="Times New Roman" panose="02020603050405020304" pitchFamily="18" charset="0"/>
            </a:endParaRPr>
          </a:p>
        </p:txBody>
      </p:sp>
      <p:sp>
        <p:nvSpPr>
          <p:cNvPr id="16" name="文本框 15">
            <a:extLst>
              <a:ext uri="{FF2B5EF4-FFF2-40B4-BE49-F238E27FC236}">
                <a16:creationId xmlns:a16="http://schemas.microsoft.com/office/drawing/2014/main" id="{4DA306CA-400F-2BC1-DEBC-9CBE34E7E9E3}"/>
              </a:ext>
            </a:extLst>
          </p:cNvPr>
          <p:cNvSpPr txBox="1"/>
          <p:nvPr/>
        </p:nvSpPr>
        <p:spPr>
          <a:xfrm>
            <a:off x="8887913" y="2936039"/>
            <a:ext cx="2574421" cy="369332"/>
          </a:xfrm>
          <a:prstGeom prst="rect">
            <a:avLst/>
          </a:prstGeom>
          <a:noFill/>
        </p:spPr>
        <p:txBody>
          <a:bodyPr wrap="square">
            <a:spAutoFit/>
          </a:bodyPr>
          <a:lstStyle/>
          <a:p>
            <a:r>
              <a:rPr lang="zh-CN" altLang="en-US" dirty="0">
                <a:latin typeface="Times New Roman" panose="02020603050405020304" pitchFamily="18" charset="0"/>
                <a:cs typeface="Times New Roman" panose="02020603050405020304" pitchFamily="18" charset="0"/>
              </a:rPr>
              <a:t>Severe nuclear accident</a:t>
            </a:r>
          </a:p>
        </p:txBody>
      </p:sp>
      <p:sp>
        <p:nvSpPr>
          <p:cNvPr id="17" name="文本框 16">
            <a:extLst>
              <a:ext uri="{FF2B5EF4-FFF2-40B4-BE49-F238E27FC236}">
                <a16:creationId xmlns:a16="http://schemas.microsoft.com/office/drawing/2014/main" id="{B75CB7B6-C3E4-3D7A-3D21-27F9501CBC0D}"/>
              </a:ext>
            </a:extLst>
          </p:cNvPr>
          <p:cNvSpPr txBox="1"/>
          <p:nvPr/>
        </p:nvSpPr>
        <p:spPr>
          <a:xfrm>
            <a:off x="385720" y="6451284"/>
            <a:ext cx="2711153" cy="369332"/>
          </a:xfrm>
          <a:prstGeom prst="rect">
            <a:avLst/>
          </a:prstGeom>
          <a:noFill/>
        </p:spPr>
        <p:txBody>
          <a:bodyPr wrap="square">
            <a:spAutoFit/>
          </a:bodyPr>
          <a:lstStyle/>
          <a:p>
            <a:r>
              <a:rPr lang="en-US" altLang="zh-CN" dirty="0">
                <a:latin typeface="Times New Roman" panose="02020603050405020304" pitchFamily="18" charset="0"/>
                <a:cs typeface="Times New Roman" panose="02020603050405020304" pitchFamily="18" charset="0"/>
              </a:rPr>
              <a:t>Artificial Intelligence</a:t>
            </a:r>
            <a:endParaRPr lang="zh-CN" altLang="en-US" dirty="0">
              <a:latin typeface="Times New Roman" panose="02020603050405020304" pitchFamily="18" charset="0"/>
              <a:cs typeface="Times New Roman" panose="02020603050405020304" pitchFamily="18" charset="0"/>
            </a:endParaRPr>
          </a:p>
        </p:txBody>
      </p:sp>
      <p:sp>
        <p:nvSpPr>
          <p:cNvPr id="18" name="文本框 17">
            <a:extLst>
              <a:ext uri="{FF2B5EF4-FFF2-40B4-BE49-F238E27FC236}">
                <a16:creationId xmlns:a16="http://schemas.microsoft.com/office/drawing/2014/main" id="{55EF2DF2-DC11-4680-1BE0-C33104AC1F06}"/>
              </a:ext>
            </a:extLst>
          </p:cNvPr>
          <p:cNvSpPr txBox="1"/>
          <p:nvPr/>
        </p:nvSpPr>
        <p:spPr>
          <a:xfrm>
            <a:off x="4117950" y="6458495"/>
            <a:ext cx="3018125" cy="369332"/>
          </a:xfrm>
          <a:prstGeom prst="rect">
            <a:avLst/>
          </a:prstGeom>
          <a:noFill/>
        </p:spPr>
        <p:txBody>
          <a:bodyPr wrap="square">
            <a:spAutoFit/>
          </a:bodyPr>
          <a:lstStyle/>
          <a:p>
            <a:r>
              <a:rPr lang="en-US" altLang="zh-CN" dirty="0">
                <a:latin typeface="Times New Roman" panose="02020603050405020304" pitchFamily="18" charset="0"/>
                <a:cs typeface="Times New Roman" panose="02020603050405020304" pitchFamily="18" charset="0"/>
              </a:rPr>
              <a:t>Digital Grid / Control Science</a:t>
            </a:r>
            <a:endParaRPr lang="zh-CN" altLang="en-US" dirty="0">
              <a:latin typeface="Times New Roman" panose="02020603050405020304" pitchFamily="18" charset="0"/>
              <a:cs typeface="Times New Roman" panose="02020603050405020304" pitchFamily="18" charset="0"/>
            </a:endParaRPr>
          </a:p>
        </p:txBody>
      </p:sp>
      <p:sp>
        <p:nvSpPr>
          <p:cNvPr id="19" name="文本框 18">
            <a:extLst>
              <a:ext uri="{FF2B5EF4-FFF2-40B4-BE49-F238E27FC236}">
                <a16:creationId xmlns:a16="http://schemas.microsoft.com/office/drawing/2014/main" id="{C23F85A8-9150-B8C8-1626-AA9833563AD6}"/>
              </a:ext>
            </a:extLst>
          </p:cNvPr>
          <p:cNvSpPr txBox="1"/>
          <p:nvPr/>
        </p:nvSpPr>
        <p:spPr>
          <a:xfrm>
            <a:off x="8620641" y="6171783"/>
            <a:ext cx="3562453" cy="369332"/>
          </a:xfrm>
          <a:prstGeom prst="rect">
            <a:avLst/>
          </a:prstGeom>
          <a:noFill/>
        </p:spPr>
        <p:txBody>
          <a:bodyPr wrap="square">
            <a:spAutoFit/>
          </a:bodyPr>
          <a:lstStyle/>
          <a:p>
            <a:r>
              <a:rPr lang="en-US" altLang="zh-CN" dirty="0">
                <a:latin typeface="Times New Roman" panose="02020603050405020304" pitchFamily="18" charset="0"/>
                <a:cs typeface="Times New Roman" panose="02020603050405020304" pitchFamily="18" charset="0"/>
              </a:rPr>
              <a:t>Advancement of Renewable Energy</a:t>
            </a:r>
            <a:endParaRPr lang="zh-CN" altLang="en-US" dirty="0">
              <a:latin typeface="Times New Roman" panose="02020603050405020304" pitchFamily="18" charset="0"/>
              <a:cs typeface="Times New Roman" panose="02020603050405020304" pitchFamily="18" charset="0"/>
            </a:endParaRPr>
          </a:p>
        </p:txBody>
      </p:sp>
      <p:sp>
        <p:nvSpPr>
          <p:cNvPr id="2" name="文本框 1">
            <a:extLst>
              <a:ext uri="{FF2B5EF4-FFF2-40B4-BE49-F238E27FC236}">
                <a16:creationId xmlns:a16="http://schemas.microsoft.com/office/drawing/2014/main" id="{A88CD969-6B9C-FB89-C96D-B12A9D77C6EC}"/>
              </a:ext>
            </a:extLst>
          </p:cNvPr>
          <p:cNvSpPr txBox="1"/>
          <p:nvPr/>
        </p:nvSpPr>
        <p:spPr>
          <a:xfrm>
            <a:off x="11730444" y="6481354"/>
            <a:ext cx="415498"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21</a:t>
            </a:r>
            <a:endParaRPr lang="zh-CN" altLang="en-US" b="1"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379565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783DA2-1749-C9FB-01C1-D9C34EE08A26}"/>
            </a:ext>
          </a:extLst>
        </p:cNvPr>
        <p:cNvGrpSpPr/>
        <p:nvPr/>
      </p:nvGrpSpPr>
      <p:grpSpPr>
        <a:xfrm>
          <a:off x="0" y="0"/>
          <a:ext cx="0" cy="0"/>
          <a:chOff x="0" y="0"/>
          <a:chExt cx="0" cy="0"/>
        </a:xfrm>
      </p:grpSpPr>
      <p:pic>
        <p:nvPicPr>
          <p:cNvPr id="15" name="Picture 14">
            <a:extLst>
              <a:ext uri="{FF2B5EF4-FFF2-40B4-BE49-F238E27FC236}">
                <a16:creationId xmlns:a16="http://schemas.microsoft.com/office/drawing/2014/main" id="{9729B976-793C-37FB-7119-0EF2EFB1566F}"/>
              </a:ext>
            </a:extLst>
          </p:cNvPr>
          <p:cNvPicPr>
            <a:picLocks noChangeAspect="1"/>
          </p:cNvPicPr>
          <p:nvPr/>
        </p:nvPicPr>
        <p:blipFill>
          <a:blip r:embed="rId3"/>
          <a:stretch>
            <a:fillRect/>
          </a:stretch>
        </p:blipFill>
        <p:spPr>
          <a:xfrm>
            <a:off x="9306538" y="26985"/>
            <a:ext cx="2407974" cy="2786558"/>
          </a:xfrm>
          <a:prstGeom prst="rect">
            <a:avLst/>
          </a:prstGeom>
        </p:spPr>
      </p:pic>
      <p:sp>
        <p:nvSpPr>
          <p:cNvPr id="14" name="文本框 13">
            <a:extLst>
              <a:ext uri="{FF2B5EF4-FFF2-40B4-BE49-F238E27FC236}">
                <a16:creationId xmlns:a16="http://schemas.microsoft.com/office/drawing/2014/main" id="{E3248222-A850-4A96-1C8E-3032E9BD19C4}"/>
              </a:ext>
            </a:extLst>
          </p:cNvPr>
          <p:cNvSpPr txBox="1"/>
          <p:nvPr/>
        </p:nvSpPr>
        <p:spPr>
          <a:xfrm>
            <a:off x="90252" y="492216"/>
            <a:ext cx="9084029" cy="2462213"/>
          </a:xfrm>
          <a:prstGeom prst="rect">
            <a:avLst/>
          </a:prstGeom>
          <a:noFill/>
        </p:spPr>
        <p:txBody>
          <a:bodyPr wrap="square">
            <a:spAutoFit/>
          </a:bodyPr>
          <a:lstStyle/>
          <a:p>
            <a:pPr marL="342900" lvl="0" indent="-342900" algn="just">
              <a:buFont typeface="+mj-lt"/>
              <a:buAutoNum type="arabicPeriod"/>
            </a:pPr>
            <a:r>
              <a:rPr lang="en-US" altLang="zh-CN" sz="1400" kern="100" dirty="0">
                <a:effectLst/>
                <a:latin typeface="Times New Roman" panose="02020603050405020304" pitchFamily="18" charset="0"/>
                <a:ea typeface="宋体" panose="02010600030101010101" pitchFamily="2" charset="-122"/>
              </a:rPr>
              <a:t>T. Yao, J. Wang, </a:t>
            </a:r>
            <a:r>
              <a:rPr lang="en-US" altLang="zh-CN" sz="1400" b="1" kern="100" dirty="0">
                <a:effectLst/>
                <a:latin typeface="Times New Roman" panose="02020603050405020304" pitchFamily="18" charset="0"/>
                <a:ea typeface="宋体" panose="02010600030101010101" pitchFamily="2" charset="-122"/>
              </a:rPr>
              <a:t>H. Wu</a:t>
            </a:r>
            <a:r>
              <a:rPr lang="en-US" altLang="zh-CN" sz="1400" kern="100" dirty="0">
                <a:effectLst/>
                <a:latin typeface="Times New Roman" panose="02020603050405020304" pitchFamily="18" charset="0"/>
                <a:ea typeface="宋体" panose="02010600030101010101" pitchFamily="2" charset="-122"/>
              </a:rPr>
              <a:t>, P. Zhang, S. Li, K. Xu, X. Liu, and X. Chi, "Intra-hour photovoltaic generation forecasting based on multi-source data and deep learning methods," </a:t>
            </a:r>
            <a:r>
              <a:rPr lang="en-US" altLang="zh-CN" sz="1400" i="1" kern="100" dirty="0">
                <a:effectLst/>
                <a:latin typeface="Times New Roman" panose="02020603050405020304" pitchFamily="18" charset="0"/>
                <a:ea typeface="宋体" panose="02010600030101010101" pitchFamily="2" charset="-122"/>
              </a:rPr>
              <a:t>IEEE Transactions on Sustainable Energy</a:t>
            </a:r>
            <a:r>
              <a:rPr lang="en-US" altLang="zh-CN" sz="1400" i="1" kern="100" dirty="0">
                <a:latin typeface="Times New Roman" panose="02020603050405020304" pitchFamily="18" charset="0"/>
                <a:ea typeface="宋体" panose="02010600030101010101" pitchFamily="2" charset="-122"/>
              </a:rPr>
              <a:t> </a:t>
            </a:r>
            <a:r>
              <a:rPr lang="en-US" altLang="zh-CN" sz="1400" b="1" i="1" kern="100" dirty="0">
                <a:latin typeface="Times New Roman" panose="02020603050405020304" pitchFamily="18" charset="0"/>
                <a:ea typeface="宋体" panose="02010600030101010101" pitchFamily="2" charset="-122"/>
              </a:rPr>
              <a:t>(IF=7.9)</a:t>
            </a:r>
            <a:r>
              <a:rPr lang="en-US" altLang="zh-CN" sz="1400" b="1" kern="100" dirty="0">
                <a:effectLst/>
                <a:latin typeface="Times New Roman" panose="02020603050405020304" pitchFamily="18" charset="0"/>
                <a:ea typeface="宋体" panose="02010600030101010101" pitchFamily="2" charset="-122"/>
              </a:rPr>
              <a:t>, </a:t>
            </a:r>
            <a:r>
              <a:rPr lang="en-US" altLang="zh-CN" sz="1400" kern="100" dirty="0">
                <a:effectLst/>
                <a:latin typeface="Times New Roman" panose="02020603050405020304" pitchFamily="18" charset="0"/>
                <a:ea typeface="宋体" panose="02010600030101010101" pitchFamily="2" charset="-122"/>
              </a:rPr>
              <a:t>vol. 13, no. 1, pp. 607-618, 2021.</a:t>
            </a:r>
            <a:endParaRPr lang="zh-CN" altLang="zh-CN" sz="1400" kern="100" dirty="0">
              <a:effectLst/>
              <a:latin typeface="Times New Roman" panose="02020603050405020304" pitchFamily="18" charset="0"/>
              <a:ea typeface="Times New Roman" panose="02020603050405020304" pitchFamily="18" charset="0"/>
            </a:endParaRPr>
          </a:p>
          <a:p>
            <a:pPr marL="342900" lvl="0" indent="-342900" algn="just">
              <a:buFont typeface="+mj-lt"/>
              <a:buAutoNum type="arabicPeriod"/>
            </a:pPr>
            <a:r>
              <a:rPr lang="en-US" altLang="zh-CN" sz="1400" kern="100" dirty="0">
                <a:effectLst/>
                <a:latin typeface="Times New Roman" panose="02020603050405020304" pitchFamily="18" charset="0"/>
                <a:ea typeface="宋体" panose="02010600030101010101" pitchFamily="2" charset="-122"/>
              </a:rPr>
              <a:t>T. Yao, J. Wang, </a:t>
            </a:r>
            <a:r>
              <a:rPr lang="en-US" altLang="zh-CN" sz="1400" b="1" kern="100" dirty="0">
                <a:effectLst/>
                <a:latin typeface="Times New Roman" panose="02020603050405020304" pitchFamily="18" charset="0"/>
                <a:ea typeface="宋体" panose="02010600030101010101" pitchFamily="2" charset="-122"/>
              </a:rPr>
              <a:t>H. Wu</a:t>
            </a:r>
            <a:r>
              <a:rPr lang="en-US" altLang="zh-CN" sz="1400" kern="100" dirty="0">
                <a:effectLst/>
                <a:latin typeface="Times New Roman" panose="02020603050405020304" pitchFamily="18" charset="0"/>
                <a:ea typeface="宋体" panose="02010600030101010101" pitchFamily="2" charset="-122"/>
              </a:rPr>
              <a:t>, P. Zhang, S. Li, Y. Wang, X. Chi, and M. Shi, "A photovoltaic power output dataset: Multi-source photovoltaic power output dataset with Python toolkit," </a:t>
            </a:r>
            <a:r>
              <a:rPr lang="en-US" altLang="zh-CN" sz="1400" i="1" kern="100" dirty="0">
                <a:effectLst/>
                <a:latin typeface="Times New Roman" panose="02020603050405020304" pitchFamily="18" charset="0"/>
                <a:ea typeface="宋体" panose="02010600030101010101" pitchFamily="2" charset="-122"/>
              </a:rPr>
              <a:t>Solar Energy</a:t>
            </a:r>
            <a:r>
              <a:rPr lang="en-US" altLang="zh-CN" sz="1400" i="1" kern="100" dirty="0">
                <a:latin typeface="Times New Roman" panose="02020603050405020304" pitchFamily="18" charset="0"/>
                <a:ea typeface="宋体" panose="02010600030101010101" pitchFamily="2" charset="-122"/>
              </a:rPr>
              <a:t> </a:t>
            </a:r>
            <a:r>
              <a:rPr lang="en-US" altLang="zh-CN" sz="1400" b="1" i="1" kern="100" dirty="0">
                <a:latin typeface="Times New Roman" panose="02020603050405020304" pitchFamily="18" charset="0"/>
                <a:ea typeface="宋体" panose="02010600030101010101" pitchFamily="2" charset="-122"/>
              </a:rPr>
              <a:t>(IF=5.7)</a:t>
            </a:r>
            <a:r>
              <a:rPr lang="en-US" altLang="zh-CN" sz="1400" b="1" kern="100" dirty="0">
                <a:effectLst/>
                <a:latin typeface="Times New Roman" panose="02020603050405020304" pitchFamily="18" charset="0"/>
                <a:ea typeface="宋体" panose="02010600030101010101" pitchFamily="2" charset="-122"/>
              </a:rPr>
              <a:t>, </a:t>
            </a:r>
            <a:r>
              <a:rPr lang="en-US" altLang="zh-CN" sz="1400" kern="100" dirty="0">
                <a:effectLst/>
                <a:latin typeface="Times New Roman" panose="02020603050405020304" pitchFamily="18" charset="0"/>
                <a:ea typeface="宋体" panose="02010600030101010101" pitchFamily="2" charset="-122"/>
              </a:rPr>
              <a:t>vol. 230, pp. 122-130, 2021.</a:t>
            </a:r>
            <a:endParaRPr lang="zh-CN" altLang="zh-CN" sz="1400" kern="100" dirty="0">
              <a:effectLst/>
              <a:latin typeface="Times New Roman" panose="02020603050405020304" pitchFamily="18" charset="0"/>
              <a:ea typeface="Times New Roman" panose="02020603050405020304" pitchFamily="18" charset="0"/>
            </a:endParaRPr>
          </a:p>
          <a:p>
            <a:pPr marL="342900" lvl="0" indent="-342900" algn="just">
              <a:buFont typeface="+mj-lt"/>
              <a:buAutoNum type="arabicPeriod"/>
            </a:pPr>
            <a:r>
              <a:rPr lang="zh-CN" altLang="zh-CN" sz="1400" kern="100" dirty="0">
                <a:effectLst/>
                <a:latin typeface="Times New Roman" panose="02020603050405020304" pitchFamily="18" charset="0"/>
                <a:ea typeface="宋体" panose="02010600030101010101" pitchFamily="2" charset="-122"/>
              </a:rPr>
              <a:t>史法顺</a:t>
            </a:r>
            <a:r>
              <a:rPr lang="en-US" altLang="zh-CN" sz="1400" kern="100" dirty="0">
                <a:effectLst/>
                <a:latin typeface="Times New Roman" panose="02020603050405020304" pitchFamily="18" charset="0"/>
                <a:ea typeface="宋体" panose="02010600030101010101" pitchFamily="2" charset="-122"/>
              </a:rPr>
              <a:t>, </a:t>
            </a:r>
            <a:r>
              <a:rPr lang="zh-CN" altLang="zh-CN" sz="1400" kern="100" dirty="0">
                <a:effectLst/>
                <a:latin typeface="Times New Roman" panose="02020603050405020304" pitchFamily="18" charset="0"/>
                <a:ea typeface="宋体" panose="02010600030101010101" pitchFamily="2" charset="-122"/>
              </a:rPr>
              <a:t>吴俊勇</a:t>
            </a:r>
            <a:r>
              <a:rPr lang="en-US" altLang="zh-CN" sz="1400" kern="100" dirty="0">
                <a:effectLst/>
                <a:latin typeface="Times New Roman" panose="02020603050405020304" pitchFamily="18" charset="0"/>
                <a:ea typeface="宋体" panose="02010600030101010101" pitchFamily="2" charset="-122"/>
              </a:rPr>
              <a:t>, </a:t>
            </a:r>
            <a:r>
              <a:rPr lang="zh-CN" altLang="zh-CN" sz="1400" b="1" kern="100" dirty="0">
                <a:effectLst/>
                <a:latin typeface="Times New Roman" panose="02020603050405020304" pitchFamily="18" charset="0"/>
                <a:ea typeface="宋体" panose="02010600030101010101" pitchFamily="2" charset="-122"/>
              </a:rPr>
              <a:t>吴昊衍</a:t>
            </a:r>
            <a:r>
              <a:rPr lang="en-US" altLang="zh-CN" sz="1400" kern="100" dirty="0">
                <a:effectLst/>
                <a:latin typeface="Times New Roman" panose="02020603050405020304" pitchFamily="18" charset="0"/>
                <a:ea typeface="宋体" panose="02010600030101010101" pitchFamily="2" charset="-122"/>
              </a:rPr>
              <a:t>, </a:t>
            </a:r>
            <a:r>
              <a:rPr lang="zh-CN" altLang="zh-CN" sz="1400" kern="100" dirty="0">
                <a:effectLst/>
                <a:latin typeface="Times New Roman" panose="02020603050405020304" pitchFamily="18" charset="0"/>
                <a:ea typeface="宋体" panose="02010600030101010101" pitchFamily="2" charset="-122"/>
              </a:rPr>
              <a:t>李宝琴</a:t>
            </a:r>
            <a:r>
              <a:rPr lang="en-US" altLang="zh-CN" sz="1400" kern="100" dirty="0">
                <a:effectLst/>
                <a:latin typeface="Times New Roman" panose="02020603050405020304" pitchFamily="18" charset="0"/>
                <a:ea typeface="宋体" panose="02010600030101010101" pitchFamily="2" charset="-122"/>
              </a:rPr>
              <a:t>, </a:t>
            </a:r>
            <a:r>
              <a:rPr lang="zh-CN" altLang="zh-CN" sz="1400" kern="100" dirty="0">
                <a:effectLst/>
                <a:latin typeface="Times New Roman" panose="02020603050405020304" pitchFamily="18" charset="0"/>
                <a:ea typeface="宋体" panose="02010600030101010101" pitchFamily="2" charset="-122"/>
              </a:rPr>
              <a:t>季佳伸</a:t>
            </a:r>
            <a:r>
              <a:rPr lang="en-US" altLang="zh-CN" sz="1400" kern="100" dirty="0">
                <a:effectLst/>
                <a:latin typeface="Times New Roman" panose="02020603050405020304" pitchFamily="18" charset="0"/>
                <a:ea typeface="宋体" panose="02010600030101010101" pitchFamily="2" charset="-122"/>
              </a:rPr>
              <a:t>, </a:t>
            </a:r>
            <a:r>
              <a:rPr lang="zh-CN" altLang="zh-CN" sz="1400" kern="100" dirty="0">
                <a:effectLst/>
                <a:latin typeface="Times New Roman" panose="02020603050405020304" pitchFamily="18" charset="0"/>
                <a:ea typeface="宋体" panose="02010600030101010101" pitchFamily="2" charset="-122"/>
              </a:rPr>
              <a:t>王春明</a:t>
            </a:r>
            <a:r>
              <a:rPr lang="en-US" altLang="zh-CN" sz="1400" kern="100" dirty="0">
                <a:effectLst/>
                <a:latin typeface="Times New Roman" panose="02020603050405020304" pitchFamily="18" charset="0"/>
                <a:ea typeface="宋体" panose="02010600030101010101" pitchFamily="2" charset="-122"/>
              </a:rPr>
              <a:t>, and </a:t>
            </a:r>
            <a:r>
              <a:rPr lang="zh-CN" altLang="zh-CN" sz="1400" kern="100" dirty="0">
                <a:effectLst/>
                <a:latin typeface="Times New Roman" panose="02020603050405020304" pitchFamily="18" charset="0"/>
                <a:ea typeface="宋体" panose="02010600030101010101" pitchFamily="2" charset="-122"/>
              </a:rPr>
              <a:t>董向明</a:t>
            </a:r>
            <a:r>
              <a:rPr lang="en-US" altLang="zh-CN" sz="1400" kern="100" dirty="0">
                <a:effectLst/>
                <a:latin typeface="Times New Roman" panose="02020603050405020304" pitchFamily="18" charset="0"/>
                <a:ea typeface="宋体" panose="02010600030101010101" pitchFamily="2" charset="-122"/>
              </a:rPr>
              <a:t>, "</a:t>
            </a:r>
            <a:r>
              <a:rPr lang="zh-CN" altLang="zh-CN" sz="1400" kern="100" dirty="0">
                <a:effectLst/>
                <a:latin typeface="Times New Roman" panose="02020603050405020304" pitchFamily="18" charset="0"/>
                <a:ea typeface="宋体" panose="02010600030101010101" pitchFamily="2" charset="-122"/>
              </a:rPr>
              <a:t>基于深度学习的电力系统暂态功角与暂态电压稳定裕度一体化评估</a:t>
            </a:r>
            <a:r>
              <a:rPr lang="en-US" altLang="zh-CN" sz="1400" kern="100" dirty="0">
                <a:effectLst/>
                <a:latin typeface="Times New Roman" panose="02020603050405020304" pitchFamily="18" charset="0"/>
                <a:ea typeface="宋体" panose="02010600030101010101" pitchFamily="2" charset="-122"/>
              </a:rPr>
              <a:t>," </a:t>
            </a:r>
            <a:r>
              <a:rPr lang="zh-CN" altLang="zh-CN" sz="1400" i="1" kern="100" dirty="0">
                <a:effectLst/>
                <a:latin typeface="Times New Roman" panose="02020603050405020304" pitchFamily="18" charset="0"/>
                <a:ea typeface="宋体" panose="02010600030101010101" pitchFamily="2" charset="-122"/>
              </a:rPr>
              <a:t>电网技术</a:t>
            </a:r>
            <a:r>
              <a:rPr lang="en-US" altLang="zh-CN" sz="1400" kern="100" dirty="0">
                <a:effectLst/>
                <a:latin typeface="Times New Roman" panose="02020603050405020304" pitchFamily="18" charset="0"/>
                <a:ea typeface="宋体" panose="02010600030101010101" pitchFamily="2" charset="-122"/>
              </a:rPr>
              <a:t>, 2023.</a:t>
            </a:r>
          </a:p>
          <a:p>
            <a:pPr marL="342900" indent="-342900" algn="just">
              <a:buFont typeface="+mj-lt"/>
              <a:buAutoNum type="arabicPeriod"/>
            </a:pPr>
            <a:r>
              <a:rPr lang="en-US" altLang="zh-CN" sz="1400" kern="100" dirty="0">
                <a:effectLst/>
                <a:latin typeface="Times New Roman" panose="02020603050405020304" pitchFamily="18" charset="0"/>
                <a:ea typeface="宋体" panose="02010600030101010101" pitchFamily="2" charset="-122"/>
              </a:rPr>
              <a:t> </a:t>
            </a:r>
            <a:r>
              <a:rPr lang="en-US" altLang="zh-CN" sz="1400" b="1" kern="100" dirty="0">
                <a:effectLst/>
                <a:latin typeface="Times New Roman" panose="02020603050405020304" pitchFamily="18" charset="0"/>
                <a:ea typeface="宋体" panose="02010600030101010101" pitchFamily="2" charset="-122"/>
              </a:rPr>
              <a:t>H. Wu</a:t>
            </a:r>
            <a:r>
              <a:rPr lang="en-US" altLang="zh-CN" sz="1400" kern="100" dirty="0">
                <a:effectLst/>
                <a:latin typeface="Times New Roman" panose="02020603050405020304" pitchFamily="18" charset="0"/>
                <a:ea typeface="宋体" panose="02010600030101010101" pitchFamily="2" charset="-122"/>
              </a:rPr>
              <a:t>, S. Wei, C. Tan, and Y. Zhao, "Pseudo-label correction from pixel to image," in </a:t>
            </a:r>
            <a:r>
              <a:rPr lang="en-US" altLang="zh-CN" sz="1400" i="1" kern="100" dirty="0">
                <a:effectLst/>
                <a:latin typeface="Times New Roman" panose="02020603050405020304" pitchFamily="18" charset="0"/>
                <a:ea typeface="宋体" panose="02010600030101010101" pitchFamily="2" charset="-122"/>
              </a:rPr>
              <a:t>2022 4th International Conference on Advances in Computer Technology, Information Science and Communications (CTISC)</a:t>
            </a:r>
            <a:r>
              <a:rPr lang="en-US" altLang="zh-CN" sz="1400" kern="100" dirty="0">
                <a:effectLst/>
                <a:latin typeface="Times New Roman" panose="02020603050405020304" pitchFamily="18" charset="0"/>
                <a:ea typeface="宋体" panose="02010600030101010101" pitchFamily="2" charset="-122"/>
              </a:rPr>
              <a:t>, pp. 1-5, 2022.</a:t>
            </a:r>
            <a:endParaRPr lang="zh-CN" altLang="zh-CN" sz="1400" kern="100" dirty="0">
              <a:effectLst/>
              <a:latin typeface="Times New Roman" panose="02020603050405020304" pitchFamily="18" charset="0"/>
              <a:ea typeface="Times New Roman" panose="02020603050405020304" pitchFamily="18" charset="0"/>
            </a:endParaRPr>
          </a:p>
          <a:p>
            <a:pPr marL="342900" lvl="0" indent="-342900" algn="just">
              <a:buFont typeface="+mj-lt"/>
              <a:buAutoNum type="arabicPeriod"/>
            </a:pPr>
            <a:r>
              <a:rPr lang="en-US" altLang="zh-CN" sz="1400" kern="100" dirty="0">
                <a:effectLst/>
                <a:latin typeface="Times New Roman" panose="02020603050405020304" pitchFamily="18" charset="0"/>
                <a:ea typeface="宋体" panose="02010600030101010101" pitchFamily="2" charset="-122"/>
              </a:rPr>
              <a:t>J. Gao, N. Zhao, N. Wang, S. Hao, and </a:t>
            </a:r>
            <a:r>
              <a:rPr lang="en-US" altLang="zh-CN" sz="1400" b="1" kern="100" dirty="0">
                <a:effectLst/>
                <a:latin typeface="Times New Roman" panose="02020603050405020304" pitchFamily="18" charset="0"/>
                <a:ea typeface="宋体" panose="02010600030101010101" pitchFamily="2" charset="-122"/>
              </a:rPr>
              <a:t>H. Wu</a:t>
            </a:r>
            <a:r>
              <a:rPr lang="en-US" altLang="zh-CN" sz="1400" kern="100" dirty="0">
                <a:effectLst/>
                <a:latin typeface="Times New Roman" panose="02020603050405020304" pitchFamily="18" charset="0"/>
                <a:ea typeface="宋体" panose="02010600030101010101" pitchFamily="2" charset="-122"/>
              </a:rPr>
              <a:t>, "Automatic index selection with learned cost estimator," </a:t>
            </a:r>
            <a:r>
              <a:rPr lang="en-US" altLang="zh-CN" sz="1400" i="1" kern="100" dirty="0">
                <a:effectLst/>
                <a:latin typeface="Times New Roman" panose="02020603050405020304" pitchFamily="18" charset="0"/>
                <a:ea typeface="宋体" panose="02010600030101010101" pitchFamily="2" charset="-122"/>
              </a:rPr>
              <a:t>Information Sciences</a:t>
            </a:r>
            <a:r>
              <a:rPr lang="en-US" altLang="zh-CN" sz="1400" b="1" i="1" kern="100" dirty="0">
                <a:latin typeface="Times New Roman" panose="02020603050405020304" pitchFamily="18" charset="0"/>
                <a:ea typeface="宋体" panose="02010600030101010101" pitchFamily="2" charset="-122"/>
              </a:rPr>
              <a:t> (IF=8.1)</a:t>
            </a:r>
            <a:r>
              <a:rPr lang="en-US" altLang="zh-CN" sz="1400" kern="100" dirty="0">
                <a:effectLst/>
                <a:latin typeface="Times New Roman" panose="02020603050405020304" pitchFamily="18" charset="0"/>
                <a:ea typeface="宋体" panose="02010600030101010101" pitchFamily="2" charset="-122"/>
              </a:rPr>
              <a:t>, vol. 612, pp. 706-723, 2022.</a:t>
            </a:r>
            <a:endParaRPr lang="zh-CN" altLang="zh-CN" sz="1400" kern="100" dirty="0">
              <a:effectLst/>
              <a:latin typeface="Times New Roman" panose="02020603050405020304" pitchFamily="18" charset="0"/>
              <a:ea typeface="Times New Roman" panose="02020603050405020304" pitchFamily="18" charset="0"/>
            </a:endParaRPr>
          </a:p>
        </p:txBody>
      </p:sp>
      <p:sp>
        <p:nvSpPr>
          <p:cNvPr id="5" name="文本框 4">
            <a:extLst>
              <a:ext uri="{FF2B5EF4-FFF2-40B4-BE49-F238E27FC236}">
                <a16:creationId xmlns:a16="http://schemas.microsoft.com/office/drawing/2014/main" id="{6C0D51C3-47B5-931A-6D5D-ADC5DEC044A6}"/>
              </a:ext>
            </a:extLst>
          </p:cNvPr>
          <p:cNvSpPr txBox="1"/>
          <p:nvPr/>
        </p:nvSpPr>
        <p:spPr>
          <a:xfrm>
            <a:off x="9022949" y="2663888"/>
            <a:ext cx="3078877" cy="523220"/>
          </a:xfrm>
          <a:prstGeom prst="rect">
            <a:avLst/>
          </a:prstGeom>
          <a:noFill/>
        </p:spPr>
        <p:txBody>
          <a:bodyPr wrap="square">
            <a:spAutoFit/>
          </a:bodyPr>
          <a:lstStyle/>
          <a:p>
            <a:r>
              <a:rPr lang="zh-CN" altLang="en-US" sz="1400" dirty="0">
                <a:latin typeface="Times New Roman" panose="02020603050405020304" pitchFamily="18" charset="0"/>
                <a:cs typeface="Times New Roman" panose="02020603050405020304" pitchFamily="18" charset="0"/>
                <a:hlinkClick r:id="rId4"/>
              </a:rPr>
              <a:t>https://scholar.google.com/citations?user=LQZ5Du8AAAAJ&amp;hl=en</a:t>
            </a:r>
            <a:r>
              <a:rPr lang="zh-CN" altLang="en-US" sz="1400" dirty="0">
                <a:latin typeface="Times New Roman" panose="02020603050405020304" pitchFamily="18" charset="0"/>
                <a:cs typeface="Times New Roman" panose="02020603050405020304" pitchFamily="18" charset="0"/>
              </a:rPr>
              <a:t> </a:t>
            </a:r>
          </a:p>
        </p:txBody>
      </p:sp>
      <p:sp>
        <p:nvSpPr>
          <p:cNvPr id="11" name="矩形 10">
            <a:extLst>
              <a:ext uri="{FF2B5EF4-FFF2-40B4-BE49-F238E27FC236}">
                <a16:creationId xmlns:a16="http://schemas.microsoft.com/office/drawing/2014/main" id="{3586260D-8BA9-7ACB-746F-78C8B2B7181A}"/>
              </a:ext>
            </a:extLst>
          </p:cNvPr>
          <p:cNvSpPr/>
          <p:nvPr/>
        </p:nvSpPr>
        <p:spPr>
          <a:xfrm>
            <a:off x="15242" y="-80462"/>
            <a:ext cx="1279517" cy="584775"/>
          </a:xfrm>
          <a:prstGeom prst="rect">
            <a:avLst/>
          </a:prstGeom>
          <a:noFill/>
        </p:spPr>
        <p:txBody>
          <a:bodyPr wrap="none" lIns="91440" tIns="45720" rIns="91440" bIns="45720">
            <a:spAutoFit/>
          </a:bodyPr>
          <a:lstStyle/>
          <a:p>
            <a:pPr algn="ctr"/>
            <a:r>
              <a:rPr lang="en-US" altLang="zh-CN" sz="3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Papers</a:t>
            </a:r>
            <a:endParaRPr lang="zh-CN" altLang="en-US" sz="3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grpSp>
        <p:nvGrpSpPr>
          <p:cNvPr id="2" name="组合 1">
            <a:extLst>
              <a:ext uri="{FF2B5EF4-FFF2-40B4-BE49-F238E27FC236}">
                <a16:creationId xmlns:a16="http://schemas.microsoft.com/office/drawing/2014/main" id="{34EE723C-C2E0-E86B-625A-DAFFA71E36FE}"/>
              </a:ext>
            </a:extLst>
          </p:cNvPr>
          <p:cNvGrpSpPr/>
          <p:nvPr/>
        </p:nvGrpSpPr>
        <p:grpSpPr>
          <a:xfrm>
            <a:off x="90252" y="3377983"/>
            <a:ext cx="5618339" cy="1607473"/>
            <a:chOff x="90252" y="3377983"/>
            <a:chExt cx="6656801" cy="1904589"/>
          </a:xfrm>
        </p:grpSpPr>
        <p:pic>
          <p:nvPicPr>
            <p:cNvPr id="12" name="图片 11">
              <a:extLst>
                <a:ext uri="{FF2B5EF4-FFF2-40B4-BE49-F238E27FC236}">
                  <a16:creationId xmlns:a16="http://schemas.microsoft.com/office/drawing/2014/main" id="{C762D757-853B-E5FA-FF7A-40C51A99258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0252" y="3377983"/>
              <a:ext cx="3387700" cy="1904589"/>
            </a:xfrm>
            <a:prstGeom prst="rect">
              <a:avLst/>
            </a:prstGeom>
          </p:spPr>
        </p:pic>
        <p:pic>
          <p:nvPicPr>
            <p:cNvPr id="13" name="图片 12">
              <a:extLst>
                <a:ext uri="{FF2B5EF4-FFF2-40B4-BE49-F238E27FC236}">
                  <a16:creationId xmlns:a16="http://schemas.microsoft.com/office/drawing/2014/main" id="{6E1E1373-7AD8-7BD0-BD6B-E9F47B35E41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77952" y="3443703"/>
              <a:ext cx="3269101" cy="1838869"/>
            </a:xfrm>
            <a:prstGeom prst="rect">
              <a:avLst/>
            </a:prstGeom>
          </p:spPr>
        </p:pic>
      </p:grpSp>
      <p:pic>
        <p:nvPicPr>
          <p:cNvPr id="16" name="图片 15">
            <a:extLst>
              <a:ext uri="{FF2B5EF4-FFF2-40B4-BE49-F238E27FC236}">
                <a16:creationId xmlns:a16="http://schemas.microsoft.com/office/drawing/2014/main" id="{8486C5A4-D364-7E86-E31C-6094DA9B08DF}"/>
              </a:ext>
            </a:extLst>
          </p:cNvPr>
          <p:cNvPicPr>
            <a:picLocks noChangeAspect="1"/>
          </p:cNvPicPr>
          <p:nvPr/>
        </p:nvPicPr>
        <p:blipFill>
          <a:blip r:embed="rId7"/>
          <a:stretch>
            <a:fillRect/>
          </a:stretch>
        </p:blipFill>
        <p:spPr>
          <a:xfrm>
            <a:off x="90252" y="5494417"/>
            <a:ext cx="4142466" cy="1037201"/>
          </a:xfrm>
          <a:prstGeom prst="rect">
            <a:avLst/>
          </a:prstGeom>
        </p:spPr>
      </p:pic>
      <p:sp>
        <p:nvSpPr>
          <p:cNvPr id="18" name="文本框 17">
            <a:extLst>
              <a:ext uri="{FF2B5EF4-FFF2-40B4-BE49-F238E27FC236}">
                <a16:creationId xmlns:a16="http://schemas.microsoft.com/office/drawing/2014/main" id="{DF062753-13F0-5161-2560-F75D52308DC8}"/>
              </a:ext>
            </a:extLst>
          </p:cNvPr>
          <p:cNvSpPr txBox="1"/>
          <p:nvPr/>
        </p:nvSpPr>
        <p:spPr>
          <a:xfrm>
            <a:off x="90253" y="4999146"/>
            <a:ext cx="5720888" cy="523220"/>
          </a:xfrm>
          <a:prstGeom prst="rect">
            <a:avLst/>
          </a:prstGeom>
          <a:noFill/>
        </p:spPr>
        <p:txBody>
          <a:bodyPr wrap="square">
            <a:spAutoFit/>
          </a:bodyPr>
          <a:lstStyle/>
          <a:p>
            <a:r>
              <a:rPr lang="en-US" altLang="zh-CN" sz="1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F</a:t>
            </a:r>
            <a:r>
              <a:rPr lang="en-US" altLang="zh-CN" sz="1400" b="1" dirty="0">
                <a:solidFill>
                  <a:srgbClr val="FF0000"/>
                </a:solidFill>
                <a:effectLst/>
                <a:latin typeface="Times New Roman" panose="02020603050405020304" pitchFamily="18" charset="0"/>
                <a:ea typeface="微软雅黑" panose="020B0503020204020204" pitchFamily="34" charset="-122"/>
                <a:cs typeface="Times New Roman" panose="02020603050405020304" pitchFamily="18" charset="0"/>
              </a:rPr>
              <a:t>irst </a:t>
            </a:r>
            <a:r>
              <a:rPr lang="en-US" altLang="zh-CN" sz="1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P</a:t>
            </a:r>
            <a:r>
              <a:rPr lang="en-US" altLang="zh-CN" sz="1400" b="1" dirty="0">
                <a:solidFill>
                  <a:srgbClr val="FF0000"/>
                </a:solidFill>
                <a:effectLst/>
                <a:latin typeface="Times New Roman" panose="02020603050405020304" pitchFamily="18" charset="0"/>
                <a:ea typeface="微软雅黑" panose="020B0503020204020204" pitchFamily="34" charset="-122"/>
                <a:cs typeface="Times New Roman" panose="02020603050405020304" pitchFamily="18" charset="0"/>
              </a:rPr>
              <a:t>lace (1/3108) </a:t>
            </a:r>
            <a:r>
              <a:rPr lang="en-US" altLang="zh-CN" sz="1400" dirty="0">
                <a:effectLst/>
                <a:latin typeface="Times New Roman" panose="02020603050405020304" pitchFamily="18" charset="0"/>
                <a:ea typeface="微软雅黑" panose="020B0503020204020204" pitchFamily="34" charset="-122"/>
                <a:cs typeface="Times New Roman" panose="02020603050405020304" pitchFamily="18" charset="0"/>
              </a:rPr>
              <a:t>in Alibaba </a:t>
            </a:r>
            <a:r>
              <a:rPr lang="en-US" altLang="zh-CN" sz="1400" dirty="0" err="1">
                <a:effectLst/>
                <a:latin typeface="Times New Roman" panose="02020603050405020304" pitchFamily="18" charset="0"/>
                <a:ea typeface="微软雅黑" panose="020B0503020204020204" pitchFamily="34" charset="-122"/>
                <a:cs typeface="Times New Roman" panose="02020603050405020304" pitchFamily="18" charset="0"/>
              </a:rPr>
              <a:t>TianChi</a:t>
            </a:r>
            <a:r>
              <a:rPr lang="en-US" altLang="zh-CN" sz="1400" dirty="0">
                <a:effectLst/>
                <a:latin typeface="Times New Roman" panose="02020603050405020304" pitchFamily="18" charset="0"/>
                <a:ea typeface="微软雅黑" panose="020B0503020204020204" pitchFamily="34" charset="-122"/>
                <a:cs typeface="Times New Roman" panose="02020603050405020304" pitchFamily="18" charset="0"/>
              </a:rPr>
              <a:t> AI Challenge, "Digital Human Body" Spinal Disease Intelligent Diagnosis Competition </a:t>
            </a:r>
            <a:endParaRPr lang="zh-CN" altLang="en-US" sz="1400" dirty="0">
              <a:latin typeface="Times New Roman" panose="02020603050405020304" pitchFamily="18" charset="0"/>
              <a:cs typeface="Times New Roman" panose="02020603050405020304" pitchFamily="18" charset="0"/>
            </a:endParaRPr>
          </a:p>
        </p:txBody>
      </p:sp>
      <p:sp>
        <p:nvSpPr>
          <p:cNvPr id="20" name="文本框 19">
            <a:extLst>
              <a:ext uri="{FF2B5EF4-FFF2-40B4-BE49-F238E27FC236}">
                <a16:creationId xmlns:a16="http://schemas.microsoft.com/office/drawing/2014/main" id="{2421A144-64B1-ADA9-9019-13342DCFE223}"/>
              </a:ext>
            </a:extLst>
          </p:cNvPr>
          <p:cNvSpPr txBox="1"/>
          <p:nvPr/>
        </p:nvSpPr>
        <p:spPr>
          <a:xfrm>
            <a:off x="0" y="6513876"/>
            <a:ext cx="6065263" cy="307777"/>
          </a:xfrm>
          <a:prstGeom prst="rect">
            <a:avLst/>
          </a:prstGeom>
          <a:noFill/>
        </p:spPr>
        <p:txBody>
          <a:bodyPr wrap="square">
            <a:spAutoFit/>
          </a:bodyPr>
          <a:lstStyle/>
          <a:p>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S</a:t>
            </a:r>
            <a:r>
              <a:rPr lang="en-US" altLang="zh-CN" sz="1400" dirty="0">
                <a:effectLst/>
                <a:latin typeface="Times New Roman" panose="02020603050405020304" pitchFamily="18" charset="0"/>
                <a:ea typeface="微软雅黑" panose="020B0503020204020204" pitchFamily="34" charset="-122"/>
                <a:cs typeface="Times New Roman" panose="02020603050405020304" pitchFamily="18" charset="0"/>
              </a:rPr>
              <a:t>ilver Medal in </a:t>
            </a:r>
            <a:r>
              <a:rPr lang="en-US" altLang="zh-CN" sz="1400" b="1" dirty="0">
                <a:solidFill>
                  <a:srgbClr val="FF0000"/>
                </a:solidFill>
                <a:effectLst/>
                <a:latin typeface="Times New Roman" panose="02020603050405020304" pitchFamily="18" charset="0"/>
                <a:ea typeface="微软雅黑" panose="020B0503020204020204" pitchFamily="34" charset="-122"/>
                <a:cs typeface="Times New Roman" panose="02020603050405020304" pitchFamily="18" charset="0"/>
              </a:rPr>
              <a:t>(103/2426) </a:t>
            </a:r>
            <a:r>
              <a:rPr lang="en-US" altLang="zh-CN" sz="1400" dirty="0">
                <a:effectLst/>
                <a:latin typeface="Times New Roman" panose="02020603050405020304" pitchFamily="18" charset="0"/>
                <a:ea typeface="微软雅黑" panose="020B0503020204020204" pitchFamily="34" charset="-122"/>
                <a:cs typeface="Times New Roman" panose="02020603050405020304" pitchFamily="18" charset="0"/>
              </a:rPr>
              <a:t>Kaggle Competition</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1400" dirty="0">
                <a:effectLst/>
                <a:latin typeface="Times New Roman" panose="02020603050405020304" pitchFamily="18" charset="0"/>
                <a:ea typeface="微软雅黑" panose="020B0503020204020204" pitchFamily="34" charset="-122"/>
                <a:cs typeface="Times New Roman" panose="02020603050405020304" pitchFamily="18" charset="0"/>
              </a:rPr>
              <a:t>Shopee – Price Match Guarantee.</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 </a:t>
            </a:r>
            <a:endParaRPr lang="zh-CN" altLang="en-US" sz="1400" dirty="0">
              <a:latin typeface="Times New Roman" panose="02020603050405020304" pitchFamily="18" charset="0"/>
              <a:cs typeface="Times New Roman" panose="02020603050405020304" pitchFamily="18" charset="0"/>
            </a:endParaRPr>
          </a:p>
        </p:txBody>
      </p:sp>
      <p:sp>
        <p:nvSpPr>
          <p:cNvPr id="21" name="矩形 20">
            <a:extLst>
              <a:ext uri="{FF2B5EF4-FFF2-40B4-BE49-F238E27FC236}">
                <a16:creationId xmlns:a16="http://schemas.microsoft.com/office/drawing/2014/main" id="{36A1850E-F27B-4BAA-AE9C-44FFC66506C5}"/>
              </a:ext>
            </a:extLst>
          </p:cNvPr>
          <p:cNvSpPr/>
          <p:nvPr/>
        </p:nvSpPr>
        <p:spPr>
          <a:xfrm>
            <a:off x="81479" y="2870512"/>
            <a:ext cx="3556358" cy="584775"/>
          </a:xfrm>
          <a:prstGeom prst="rect">
            <a:avLst/>
          </a:prstGeom>
          <a:noFill/>
        </p:spPr>
        <p:txBody>
          <a:bodyPr wrap="none" lIns="91440" tIns="45720" rIns="91440" bIns="45720">
            <a:spAutoFit/>
          </a:bodyPr>
          <a:lstStyle/>
          <a:p>
            <a:pPr algn="ctr"/>
            <a:r>
              <a:rPr lang="en-US" altLang="zh-CN"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Competition Awards</a:t>
            </a:r>
            <a:endParaRPr lang="zh-CN" altLang="en-US" sz="3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3" name="文本框 2">
            <a:extLst>
              <a:ext uri="{FF2B5EF4-FFF2-40B4-BE49-F238E27FC236}">
                <a16:creationId xmlns:a16="http://schemas.microsoft.com/office/drawing/2014/main" id="{01398689-A11A-0546-F99D-84BB84DBC047}"/>
              </a:ext>
            </a:extLst>
          </p:cNvPr>
          <p:cNvSpPr txBox="1"/>
          <p:nvPr/>
        </p:nvSpPr>
        <p:spPr>
          <a:xfrm>
            <a:off x="9040771" y="3061190"/>
            <a:ext cx="3162635" cy="382093"/>
          </a:xfrm>
          <a:prstGeom prst="rect">
            <a:avLst/>
          </a:prstGeom>
          <a:noFill/>
        </p:spPr>
        <p:txBody>
          <a:bodyPr wrap="square">
            <a:spAutoFit/>
          </a:bodyPr>
          <a:lstStyle/>
          <a:p>
            <a:pPr algn="just"/>
            <a:r>
              <a:rPr lang="en-US" altLang="zh-CN" sz="1800" b="1" i="0" dirty="0">
                <a:solidFill>
                  <a:srgbClr val="FF0000"/>
                </a:solidFill>
                <a:effectLst/>
                <a:latin typeface="Times New Roman" panose="02020603050405020304" pitchFamily="18" charset="0"/>
                <a:cs typeface="Times New Roman" panose="02020603050405020304" pitchFamily="18" charset="0"/>
              </a:rPr>
              <a:t>5</a:t>
            </a:r>
            <a:r>
              <a:rPr lang="en-US" altLang="zh-CN" sz="1800" i="0" dirty="0">
                <a:effectLst/>
                <a:latin typeface="Times New Roman" panose="02020603050405020304" pitchFamily="18" charset="0"/>
                <a:cs typeface="Times New Roman" panose="02020603050405020304" pitchFamily="18" charset="0"/>
              </a:rPr>
              <a:t> academic papers </a:t>
            </a:r>
            <a:r>
              <a:rPr lang="en-US" altLang="zh-CN" sz="1800" b="1" i="0" dirty="0">
                <a:solidFill>
                  <a:srgbClr val="FF0000"/>
                </a:solidFill>
                <a:effectLst/>
                <a:latin typeface="Times New Roman" panose="02020603050405020304" pitchFamily="18" charset="0"/>
                <a:cs typeface="Times New Roman" panose="02020603050405020304" pitchFamily="18" charset="0"/>
              </a:rPr>
              <a:t>102</a:t>
            </a:r>
            <a:r>
              <a:rPr lang="en-US" altLang="zh-CN" sz="1800" i="0" dirty="0">
                <a:effectLst/>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citations</a:t>
            </a:r>
            <a:endParaRPr lang="en-US" altLang="zh-CN" sz="1800" i="0" dirty="0">
              <a:effectLst/>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461B0532-E54E-5C21-2D91-BDA953080AEF}"/>
              </a:ext>
            </a:extLst>
          </p:cNvPr>
          <p:cNvPicPr>
            <a:picLocks noChangeAspect="1"/>
          </p:cNvPicPr>
          <p:nvPr/>
        </p:nvPicPr>
        <p:blipFill>
          <a:blip r:embed="rId8"/>
          <a:stretch>
            <a:fillRect/>
          </a:stretch>
        </p:blipFill>
        <p:spPr>
          <a:xfrm>
            <a:off x="6096000" y="4614095"/>
            <a:ext cx="2324933" cy="1525738"/>
          </a:xfrm>
          <a:prstGeom prst="rect">
            <a:avLst/>
          </a:prstGeom>
        </p:spPr>
      </p:pic>
      <p:pic>
        <p:nvPicPr>
          <p:cNvPr id="8" name="图片 7">
            <a:extLst>
              <a:ext uri="{FF2B5EF4-FFF2-40B4-BE49-F238E27FC236}">
                <a16:creationId xmlns:a16="http://schemas.microsoft.com/office/drawing/2014/main" id="{28635329-B323-6545-CEDB-67E19F8D73AD}"/>
              </a:ext>
            </a:extLst>
          </p:cNvPr>
          <p:cNvPicPr>
            <a:picLocks noChangeAspect="1"/>
          </p:cNvPicPr>
          <p:nvPr/>
        </p:nvPicPr>
        <p:blipFill>
          <a:blip r:embed="rId9"/>
          <a:stretch>
            <a:fillRect/>
          </a:stretch>
        </p:blipFill>
        <p:spPr>
          <a:xfrm>
            <a:off x="6067669" y="3397249"/>
            <a:ext cx="2505342" cy="1136419"/>
          </a:xfrm>
          <a:prstGeom prst="rect">
            <a:avLst/>
          </a:prstGeom>
        </p:spPr>
      </p:pic>
      <p:sp>
        <p:nvSpPr>
          <p:cNvPr id="10" name="文本框 9">
            <a:extLst>
              <a:ext uri="{FF2B5EF4-FFF2-40B4-BE49-F238E27FC236}">
                <a16:creationId xmlns:a16="http://schemas.microsoft.com/office/drawing/2014/main" id="{3246879E-2589-ED31-AB99-2003DE33786B}"/>
              </a:ext>
            </a:extLst>
          </p:cNvPr>
          <p:cNvSpPr txBox="1"/>
          <p:nvPr/>
        </p:nvSpPr>
        <p:spPr>
          <a:xfrm>
            <a:off x="5650117" y="6153523"/>
            <a:ext cx="3755009" cy="492443"/>
          </a:xfrm>
          <a:prstGeom prst="rect">
            <a:avLst/>
          </a:prstGeom>
          <a:noFill/>
        </p:spPr>
        <p:txBody>
          <a:bodyPr wrap="square">
            <a:spAutoFit/>
          </a:bodyPr>
          <a:lstStyle/>
          <a:p>
            <a:r>
              <a:rPr lang="en-US" altLang="zh-CN" sz="1300" b="1" dirty="0">
                <a:solidFill>
                  <a:srgbClr val="FF0000"/>
                </a:solidFill>
                <a:latin typeface="Times New Roman" panose="02020603050405020304" pitchFamily="18" charset="0"/>
                <a:cs typeface="Times New Roman" panose="02020603050405020304" pitchFamily="18" charset="0"/>
              </a:rPr>
              <a:t>1</a:t>
            </a:r>
            <a:r>
              <a:rPr lang="en-US" altLang="zh-CN" sz="1300" b="1" baseline="30000" dirty="0">
                <a:solidFill>
                  <a:srgbClr val="FF0000"/>
                </a:solidFill>
                <a:latin typeface="Times New Roman" panose="02020603050405020304" pitchFamily="18" charset="0"/>
                <a:cs typeface="Times New Roman" panose="02020603050405020304" pitchFamily="18" charset="0"/>
              </a:rPr>
              <a:t>st</a:t>
            </a:r>
            <a:r>
              <a:rPr lang="en-US" altLang="zh-CN" sz="1300" b="1" dirty="0">
                <a:solidFill>
                  <a:srgbClr val="FF0000"/>
                </a:solidFill>
                <a:latin typeface="Times New Roman" panose="02020603050405020304" pitchFamily="18" charset="0"/>
                <a:cs typeface="Times New Roman" panose="02020603050405020304" pitchFamily="18" charset="0"/>
              </a:rPr>
              <a:t> </a:t>
            </a:r>
            <a:r>
              <a:rPr lang="en-US" altLang="zh-CN" sz="1300" dirty="0">
                <a:latin typeface="Times New Roman" panose="02020603050405020304" pitchFamily="18" charset="0"/>
                <a:cs typeface="Times New Roman" panose="02020603050405020304" pitchFamily="18" charset="0"/>
              </a:rPr>
              <a:t>place in a competition organized by the China Association of Remote Sensing Applications.</a:t>
            </a:r>
            <a:endParaRPr lang="zh-CN" altLang="en-US" sz="1300" dirty="0">
              <a:latin typeface="Times New Roman" panose="02020603050405020304" pitchFamily="18" charset="0"/>
              <a:cs typeface="Times New Roman" panose="02020603050405020304" pitchFamily="18" charset="0"/>
            </a:endParaRPr>
          </a:p>
        </p:txBody>
      </p:sp>
      <p:pic>
        <p:nvPicPr>
          <p:cNvPr id="17" name="图片 16">
            <a:extLst>
              <a:ext uri="{FF2B5EF4-FFF2-40B4-BE49-F238E27FC236}">
                <a16:creationId xmlns:a16="http://schemas.microsoft.com/office/drawing/2014/main" id="{DC78D12E-4ABF-39B7-34EA-715AB4DCE80E}"/>
              </a:ext>
            </a:extLst>
          </p:cNvPr>
          <p:cNvPicPr>
            <a:picLocks noChangeAspect="1"/>
          </p:cNvPicPr>
          <p:nvPr/>
        </p:nvPicPr>
        <p:blipFill>
          <a:blip r:embed="rId10"/>
          <a:stretch>
            <a:fillRect/>
          </a:stretch>
        </p:blipFill>
        <p:spPr>
          <a:xfrm>
            <a:off x="9155522" y="4715700"/>
            <a:ext cx="2946225" cy="2142300"/>
          </a:xfrm>
          <a:prstGeom prst="rect">
            <a:avLst/>
          </a:prstGeom>
        </p:spPr>
      </p:pic>
      <p:pic>
        <p:nvPicPr>
          <p:cNvPr id="22" name="图片 21">
            <a:extLst>
              <a:ext uri="{FF2B5EF4-FFF2-40B4-BE49-F238E27FC236}">
                <a16:creationId xmlns:a16="http://schemas.microsoft.com/office/drawing/2014/main" id="{5473585C-D1EF-F9D7-4D5C-02D35D108C35}"/>
              </a:ext>
            </a:extLst>
          </p:cNvPr>
          <p:cNvPicPr>
            <a:picLocks noChangeAspect="1"/>
          </p:cNvPicPr>
          <p:nvPr/>
        </p:nvPicPr>
        <p:blipFill>
          <a:blip r:embed="rId11"/>
          <a:stretch>
            <a:fillRect/>
          </a:stretch>
        </p:blipFill>
        <p:spPr>
          <a:xfrm>
            <a:off x="9242530" y="3397249"/>
            <a:ext cx="2759121" cy="1271277"/>
          </a:xfrm>
          <a:prstGeom prst="rect">
            <a:avLst/>
          </a:prstGeom>
        </p:spPr>
      </p:pic>
      <p:sp>
        <p:nvSpPr>
          <p:cNvPr id="25" name="矩形 24">
            <a:extLst>
              <a:ext uri="{FF2B5EF4-FFF2-40B4-BE49-F238E27FC236}">
                <a16:creationId xmlns:a16="http://schemas.microsoft.com/office/drawing/2014/main" id="{65E01FD8-AFC6-EA98-1530-57D429C89450}"/>
              </a:ext>
            </a:extLst>
          </p:cNvPr>
          <p:cNvSpPr/>
          <p:nvPr/>
        </p:nvSpPr>
        <p:spPr>
          <a:xfrm>
            <a:off x="9061406" y="6071234"/>
            <a:ext cx="3121367" cy="400110"/>
          </a:xfrm>
          <a:prstGeom prst="rect">
            <a:avLst/>
          </a:prstGeom>
          <a:noFill/>
        </p:spPr>
        <p:txBody>
          <a:bodyPr wrap="none" lIns="91440" tIns="45720" rIns="91440" bIns="45720">
            <a:spAutoFit/>
          </a:bodyPr>
          <a:lstStyle/>
          <a:p>
            <a:pPr algn="ctr"/>
            <a:r>
              <a:rPr lang="en-US" altLang="zh-CN" sz="2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Participation in Peer Review</a:t>
            </a:r>
            <a:endParaRPr lang="zh-CN" altLang="en-US" sz="20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7" name="文本框 6">
            <a:extLst>
              <a:ext uri="{FF2B5EF4-FFF2-40B4-BE49-F238E27FC236}">
                <a16:creationId xmlns:a16="http://schemas.microsoft.com/office/drawing/2014/main" id="{55968903-889E-06AA-2D38-A23E7C96A39C}"/>
              </a:ext>
            </a:extLst>
          </p:cNvPr>
          <p:cNvSpPr txBox="1"/>
          <p:nvPr/>
        </p:nvSpPr>
        <p:spPr>
          <a:xfrm>
            <a:off x="11730444" y="6481354"/>
            <a:ext cx="415498"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22</a:t>
            </a:r>
            <a:endParaRPr lang="zh-CN" altLang="en-US" b="1"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850668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CCC6CB39-E33A-608B-D1A6-936A8EBB9544}"/>
              </a:ext>
            </a:extLst>
          </p:cNvPr>
          <p:cNvSpPr/>
          <p:nvPr/>
        </p:nvSpPr>
        <p:spPr>
          <a:xfrm>
            <a:off x="3814766" y="2828835"/>
            <a:ext cx="4562467" cy="1200329"/>
          </a:xfrm>
          <a:prstGeom prst="rect">
            <a:avLst/>
          </a:prstGeom>
          <a:noFill/>
        </p:spPr>
        <p:txBody>
          <a:bodyPr wrap="none" lIns="91440" tIns="45720" rIns="91440" bIns="45720">
            <a:spAutoFit/>
          </a:bodyPr>
          <a:lstStyle/>
          <a:p>
            <a:pPr algn="ctr"/>
            <a:r>
              <a:rPr lang="en-US" altLang="zh-CN" sz="7200" b="0" cap="none" spc="0" dirty="0">
                <a:ln w="0"/>
                <a:solidFill>
                  <a:schemeClr val="tx1"/>
                </a:solidFill>
                <a:effectLst>
                  <a:outerShdw blurRad="38100" dist="19050" dir="2700000" algn="tl" rotWithShape="0">
                    <a:schemeClr val="dk1">
                      <a:alpha val="40000"/>
                    </a:schemeClr>
                  </a:outerShdw>
                </a:effectLst>
              </a:rPr>
              <a:t>Thank you!</a:t>
            </a:r>
            <a:endParaRPr lang="zh-CN" altLang="en-US" sz="7200" b="0" cap="none" spc="0" dirty="0">
              <a:ln w="0"/>
              <a:solidFill>
                <a:schemeClr val="tx1"/>
              </a:solidFill>
              <a:effectLst>
                <a:outerShdw blurRad="38100" dist="19050" dir="2700000" algn="tl" rotWithShape="0">
                  <a:schemeClr val="dk1">
                    <a:alpha val="40000"/>
                  </a:schemeClr>
                </a:outerShdw>
              </a:effectLst>
            </a:endParaRPr>
          </a:p>
        </p:txBody>
      </p:sp>
      <p:sp>
        <p:nvSpPr>
          <p:cNvPr id="2" name="文本框 1">
            <a:extLst>
              <a:ext uri="{FF2B5EF4-FFF2-40B4-BE49-F238E27FC236}">
                <a16:creationId xmlns:a16="http://schemas.microsoft.com/office/drawing/2014/main" id="{85FC3C49-24A3-E180-10F4-8A59BBA14152}"/>
              </a:ext>
            </a:extLst>
          </p:cNvPr>
          <p:cNvSpPr txBox="1"/>
          <p:nvPr/>
        </p:nvSpPr>
        <p:spPr>
          <a:xfrm>
            <a:off x="11730444" y="6481354"/>
            <a:ext cx="415498"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23</a:t>
            </a:r>
            <a:endParaRPr lang="zh-CN" altLang="en-US" b="1"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779365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A00FB1-C40A-05A7-07AD-36901C13DB97}"/>
              </a:ext>
            </a:extLst>
          </p:cNvPr>
          <p:cNvSpPr>
            <a:spLocks noGrp="1"/>
          </p:cNvSpPr>
          <p:nvPr>
            <p:ph type="title"/>
          </p:nvPr>
        </p:nvSpPr>
        <p:spPr>
          <a:xfrm>
            <a:off x="422658" y="151528"/>
            <a:ext cx="10515600" cy="1325563"/>
          </a:xfrm>
        </p:spPr>
        <p:txBody>
          <a:bodyPr>
            <a:normAutofit/>
          </a:bodyPr>
          <a:lstStyle/>
          <a:p>
            <a:r>
              <a:rPr lang="en-US" altLang="zh-CN" sz="4000" dirty="0">
                <a:latin typeface="Times New Roman" panose="02020603050405020304" pitchFamily="18" charset="0"/>
                <a:cs typeface="Times New Roman" panose="02020603050405020304" pitchFamily="18" charset="0"/>
              </a:rPr>
              <a:t>Personal Statement </a:t>
            </a:r>
            <a:endParaRPr lang="zh-CN" altLang="en-US" sz="4000" dirty="0">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FE18ECA8-FB4B-B7F6-2FFA-7B643892BF59}"/>
              </a:ext>
            </a:extLst>
          </p:cNvPr>
          <p:cNvSpPr>
            <a:spLocks noGrp="1"/>
          </p:cNvSpPr>
          <p:nvPr>
            <p:ph idx="1"/>
          </p:nvPr>
        </p:nvSpPr>
        <p:spPr>
          <a:xfrm>
            <a:off x="557600" y="3624573"/>
            <a:ext cx="11156905" cy="5133696"/>
          </a:xfrm>
        </p:spPr>
        <p:txBody>
          <a:bodyPr>
            <a:normAutofit/>
          </a:bodyPr>
          <a:lstStyle/>
          <a:p>
            <a:pPr algn="just"/>
            <a:r>
              <a:rPr lang="en-US" altLang="zh-CN" sz="2400" b="1" i="1" dirty="0">
                <a:effectLst/>
                <a:latin typeface="Times New Roman Italic" panose="02020503050405090304" pitchFamily="18" charset="0"/>
                <a:ea typeface="微软雅黑" panose="020B0503020204020204" pitchFamily="34" charset="-122"/>
                <a:cs typeface="宋体" panose="02010600030101010101" pitchFamily="2" charset="-122"/>
              </a:rPr>
              <a:t>MSc. in Information Systems</a:t>
            </a:r>
            <a:r>
              <a:rPr lang="en-US" altLang="zh-CN" sz="2400" i="1" dirty="0">
                <a:effectLst/>
                <a:latin typeface="Times New Roman Italic" panose="02020503050405090304" pitchFamily="18" charset="0"/>
                <a:ea typeface="微软雅黑" panose="020B0503020204020204" pitchFamily="34" charset="-122"/>
                <a:cs typeface="宋体" panose="02010600030101010101" pitchFamily="2" charset="-122"/>
              </a:rPr>
              <a:t>, </a:t>
            </a:r>
            <a:r>
              <a:rPr lang="en-US" altLang="zh-CN" sz="2400" dirty="0">
                <a:effectLst/>
                <a:latin typeface="Times New Roman" panose="02020603050405020304" pitchFamily="18" charset="0"/>
                <a:ea typeface="微软雅黑" panose="020B0503020204020204" pitchFamily="34" charset="-122"/>
                <a:cs typeface="Times New Roman" panose="02020603050405020304" pitchFamily="18" charset="0"/>
              </a:rPr>
              <a:t>School of Information &amp; Communication Studies</a:t>
            </a:r>
            <a:r>
              <a:rPr lang="en-US" altLang="zh-CN" sz="2400" i="1" dirty="0">
                <a:effectLst/>
                <a:latin typeface="Times New Roman Italic" panose="02020503050405090304" pitchFamily="18" charset="0"/>
                <a:ea typeface="微软雅黑" panose="020B0503020204020204" pitchFamily="34" charset="-122"/>
                <a:cs typeface="宋体" panose="02010600030101010101" pitchFamily="2" charset="-122"/>
              </a:rPr>
              <a:t>, </a:t>
            </a:r>
            <a:r>
              <a:rPr lang="en-US" altLang="zh-CN" sz="2400" dirty="0">
                <a:latin typeface="Times New Roman" panose="02020603050405020304" pitchFamily="18" charset="0"/>
                <a:cs typeface="Times New Roman" panose="02020603050405020304" pitchFamily="18" charset="0"/>
              </a:rPr>
              <a:t>University College Dublin Sep. 2022- Sep. 2023</a:t>
            </a:r>
            <a:endParaRPr lang="en-US" altLang="zh-CN" sz="2400" b="1" dirty="0">
              <a:effectLst/>
              <a:latin typeface="Times New Roman" panose="02020603050405020304" pitchFamily="18" charset="0"/>
              <a:ea typeface="微软雅黑" panose="020B0503020204020204" pitchFamily="34" charset="-122"/>
              <a:cs typeface="Times New Roman" panose="02020603050405020304" pitchFamily="18" charset="0"/>
            </a:endParaRPr>
          </a:p>
          <a:p>
            <a:pPr algn="just"/>
            <a:r>
              <a:rPr lang="en-US" altLang="zh-CN" sz="2400" b="1" i="1" dirty="0">
                <a:effectLst/>
                <a:latin typeface="Times New Roman Italic" panose="02020503050405090304" pitchFamily="18" charset="0"/>
                <a:ea typeface="微软雅黑" panose="020B0503020204020204" pitchFamily="34" charset="-122"/>
                <a:cs typeface="宋体" panose="02010600030101010101" pitchFamily="2" charset="-122"/>
              </a:rPr>
              <a:t>MPhil. in Control Science and Engineering</a:t>
            </a:r>
            <a:r>
              <a:rPr lang="en-US" altLang="zh-CN" sz="2400" i="1" dirty="0">
                <a:effectLst/>
                <a:latin typeface="Times New Roman Italic" panose="02020503050405090304" pitchFamily="18" charset="0"/>
                <a:ea typeface="微软雅黑" panose="020B0503020204020204" pitchFamily="34" charset="-122"/>
                <a:cs typeface="宋体" panose="02010600030101010101" pitchFamily="2" charset="-122"/>
              </a:rPr>
              <a:t>, </a:t>
            </a:r>
            <a:r>
              <a:rPr lang="en-US" altLang="zh-CN" sz="2400" dirty="0">
                <a:effectLst/>
                <a:latin typeface="Times New Roman" panose="02020603050405020304" pitchFamily="18" charset="0"/>
                <a:ea typeface="微软雅黑" panose="020B0503020204020204" pitchFamily="34" charset="-122"/>
                <a:cs typeface="Times New Roman" panose="02020603050405020304" pitchFamily="18" charset="0"/>
              </a:rPr>
              <a:t>School of Computer and Information Technology</a:t>
            </a:r>
            <a:r>
              <a:rPr lang="en-US" altLang="zh-CN" sz="2400" i="1" dirty="0">
                <a:effectLst/>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Beijing </a:t>
            </a:r>
            <a:r>
              <a:rPr lang="en-US" altLang="zh-CN" sz="2400" dirty="0" err="1">
                <a:latin typeface="Times New Roman" panose="02020603050405020304" pitchFamily="18" charset="0"/>
                <a:cs typeface="Times New Roman" panose="02020603050405020304" pitchFamily="18" charset="0"/>
              </a:rPr>
              <a:t>Jiaotong</a:t>
            </a:r>
            <a:r>
              <a:rPr lang="en-US" altLang="zh-CN" sz="2400" dirty="0">
                <a:latin typeface="Times New Roman" panose="02020603050405020304" pitchFamily="18" charset="0"/>
                <a:cs typeface="Times New Roman" panose="02020603050405020304" pitchFamily="18" charset="0"/>
              </a:rPr>
              <a:t> University(</a:t>
            </a:r>
            <a:r>
              <a:rPr lang="zh-CN" altLang="en-US" sz="2400" dirty="0">
                <a:latin typeface="Times New Roman" panose="02020603050405020304" pitchFamily="18" charset="0"/>
                <a:cs typeface="Times New Roman" panose="02020603050405020304" pitchFamily="18" charset="0"/>
              </a:rPr>
              <a:t>北京交通大学</a:t>
            </a:r>
            <a:r>
              <a:rPr lang="en-US" altLang="zh-CN" sz="2400" dirty="0">
                <a:latin typeface="Times New Roman" panose="02020603050405020304" pitchFamily="18" charset="0"/>
                <a:cs typeface="Times New Roman" panose="02020603050405020304" pitchFamily="18" charset="0"/>
              </a:rPr>
              <a:t>) Sep. 2019-June. 2022</a:t>
            </a:r>
          </a:p>
          <a:p>
            <a:pPr algn="just"/>
            <a:r>
              <a:rPr lang="en-US" altLang="zh-CN" sz="2400" b="1" i="1" dirty="0">
                <a:latin typeface="Times New Roman" panose="02020603050405020304" pitchFamily="18" charset="0"/>
                <a:ea typeface="等线" panose="02010600030101010101" pitchFamily="2" charset="-122"/>
                <a:cs typeface="Times New Roman" panose="02020603050405020304" pitchFamily="18" charset="0"/>
              </a:rPr>
              <a:t>Bachelor in Communication Engineering</a:t>
            </a:r>
            <a:r>
              <a:rPr lang="en-US" altLang="zh-CN" sz="2400" dirty="0">
                <a:latin typeface="Times New Roman" panose="02020603050405020304" pitchFamily="18" charset="0"/>
                <a:ea typeface="等线" panose="02010600030101010101" pitchFamily="2" charset="-122"/>
                <a:cs typeface="Times New Roman" panose="02020603050405020304" pitchFamily="18" charset="0"/>
              </a:rPr>
              <a:t>, School of electronic and information engineering, School of Computer and Information Technology, Beijing </a:t>
            </a:r>
            <a:r>
              <a:rPr lang="en-US" altLang="zh-CN" sz="2400" dirty="0" err="1">
                <a:latin typeface="Times New Roman" panose="02020603050405020304" pitchFamily="18" charset="0"/>
                <a:ea typeface="等线" panose="02010600030101010101" pitchFamily="2" charset="-122"/>
                <a:cs typeface="Times New Roman" panose="02020603050405020304" pitchFamily="18" charset="0"/>
              </a:rPr>
              <a:t>Jiaotong</a:t>
            </a:r>
            <a:r>
              <a:rPr lang="en-US" altLang="zh-CN" sz="2400" dirty="0">
                <a:latin typeface="Times New Roman" panose="02020603050405020304" pitchFamily="18" charset="0"/>
                <a:ea typeface="等线" panose="02010600030101010101" pitchFamily="2" charset="-122"/>
                <a:cs typeface="Times New Roman" panose="02020603050405020304" pitchFamily="18" charset="0"/>
              </a:rPr>
              <a:t> University </a:t>
            </a:r>
            <a:r>
              <a:rPr lang="en-US" altLang="zh-CN" sz="2400" dirty="0">
                <a:latin typeface="Times New Roman" panose="02020603050405020304" pitchFamily="18" charset="0"/>
                <a:cs typeface="Times New Roman" panose="02020603050405020304" pitchFamily="18" charset="0"/>
              </a:rPr>
              <a:t>(</a:t>
            </a:r>
            <a:r>
              <a:rPr lang="zh-CN" altLang="en-US" sz="2400" dirty="0">
                <a:latin typeface="Times New Roman" panose="02020603050405020304" pitchFamily="18" charset="0"/>
                <a:cs typeface="Times New Roman" panose="02020603050405020304" pitchFamily="18" charset="0"/>
              </a:rPr>
              <a:t>北京交通大学</a:t>
            </a:r>
            <a:r>
              <a:rPr lang="en-US" altLang="zh-CN"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ea typeface="等线" panose="02010600030101010101" pitchFamily="2" charset="-122"/>
                <a:cs typeface="Times New Roman" panose="02020603050405020304" pitchFamily="18" charset="0"/>
              </a:rPr>
              <a:t>Sep. 2015-Jul. 2019 </a:t>
            </a:r>
          </a:p>
          <a:p>
            <a:pPr algn="just"/>
            <a:endParaRPr lang="zh-CN" altLang="zh-CN" sz="2400" dirty="0">
              <a:effectLst/>
              <a:latin typeface="等线" panose="02010600030101010101" pitchFamily="2" charset="-122"/>
              <a:ea typeface="等线" panose="02010600030101010101" pitchFamily="2" charset="-122"/>
              <a:cs typeface="宋体" panose="02010600030101010101" pitchFamily="2" charset="-122"/>
            </a:endParaRPr>
          </a:p>
          <a:p>
            <a:pPr algn="just">
              <a:buFont typeface="Arial" panose="020B0604020202020204" pitchFamily="34" charset="0"/>
              <a:buChar char="•"/>
            </a:pPr>
            <a:endParaRPr lang="en-US" altLang="zh-CN" b="0" i="0" dirty="0">
              <a:effectLst/>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8782637E-65CB-855C-0C05-8263EEA4D892}"/>
              </a:ext>
            </a:extLst>
          </p:cNvPr>
          <p:cNvSpPr/>
          <p:nvPr/>
        </p:nvSpPr>
        <p:spPr>
          <a:xfrm>
            <a:off x="442537" y="1354762"/>
            <a:ext cx="3463833" cy="523220"/>
          </a:xfrm>
          <a:prstGeom prst="rect">
            <a:avLst/>
          </a:prstGeom>
          <a:noFill/>
        </p:spPr>
        <p:txBody>
          <a:bodyPr wrap="none" lIns="91440" tIns="45720" rIns="91440" bIns="45720">
            <a:spAutoFit/>
          </a:bodyPr>
          <a:lstStyle/>
          <a:p>
            <a:pPr algn="ctr"/>
            <a:r>
              <a:rPr lang="en-US" altLang="zh-CN" sz="2800" b="1"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Working Experience:</a:t>
            </a:r>
            <a:endParaRPr lang="zh-CN" altLang="en-US" sz="2800" b="1"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6" name="内容占位符 2">
            <a:extLst>
              <a:ext uri="{FF2B5EF4-FFF2-40B4-BE49-F238E27FC236}">
                <a16:creationId xmlns:a16="http://schemas.microsoft.com/office/drawing/2014/main" id="{F23A300E-5BDD-6A3B-3A81-AE70FA7E75D3}"/>
              </a:ext>
            </a:extLst>
          </p:cNvPr>
          <p:cNvSpPr txBox="1">
            <a:spLocks/>
          </p:cNvSpPr>
          <p:nvPr/>
        </p:nvSpPr>
        <p:spPr>
          <a:xfrm>
            <a:off x="557600" y="1989834"/>
            <a:ext cx="11156905" cy="79759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altLang="zh-CN" sz="2400" b="1" i="1" dirty="0">
                <a:latin typeface="Times New Roman" panose="02020603050405020304" pitchFamily="18" charset="0"/>
                <a:ea typeface="微软雅黑" panose="020B0503020204020204" pitchFamily="34" charset="-122"/>
                <a:cs typeface="Times New Roman" panose="02020603050405020304" pitchFamily="18" charset="0"/>
              </a:rPr>
              <a:t>System Engineer (SE)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in Base Co., Ltd.(</a:t>
            </a:r>
            <a:r>
              <a:rPr lang="ja-JP" altLang="en-US" sz="2400" dirty="0">
                <a:latin typeface="Times New Roman" panose="02020603050405020304" pitchFamily="18" charset="0"/>
                <a:ea typeface="微软雅黑" panose="020B0503020204020204" pitchFamily="34" charset="-122"/>
                <a:cs typeface="Times New Roman" panose="02020603050405020304" pitchFamily="18" charset="0"/>
              </a:rPr>
              <a:t>ベース株式会社</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i="1"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Tokyo &amp; Yokohama, Oct.2023--now   </a:t>
            </a:r>
            <a:endParaRPr lang="zh-CN" altLang="zh-CN" sz="2400" dirty="0">
              <a:latin typeface="Times New Roman" panose="02020603050405020304" pitchFamily="18" charset="0"/>
              <a:ea typeface="等线" panose="02010600030101010101" pitchFamily="2" charset="-122"/>
              <a:cs typeface="Times New Roman" panose="02020603050405020304" pitchFamily="18" charset="0"/>
            </a:endParaRPr>
          </a:p>
          <a:p>
            <a:pPr algn="just"/>
            <a:endParaRPr lang="en-US" altLang="zh-CN" dirty="0">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E2536F78-3A36-2ED7-8056-33FFC7F54C96}"/>
              </a:ext>
            </a:extLst>
          </p:cNvPr>
          <p:cNvSpPr/>
          <p:nvPr/>
        </p:nvSpPr>
        <p:spPr>
          <a:xfrm>
            <a:off x="442537" y="2928791"/>
            <a:ext cx="3684022" cy="523220"/>
          </a:xfrm>
          <a:prstGeom prst="rect">
            <a:avLst/>
          </a:prstGeom>
          <a:noFill/>
        </p:spPr>
        <p:txBody>
          <a:bodyPr wrap="none" lIns="91440" tIns="45720" rIns="91440" bIns="45720">
            <a:spAutoFit/>
          </a:bodyPr>
          <a:lstStyle/>
          <a:p>
            <a:pPr algn="ctr"/>
            <a:r>
              <a:rPr lang="en-US" altLang="zh-CN" sz="2800" b="1"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Education Experience:</a:t>
            </a:r>
            <a:endParaRPr lang="zh-CN" altLang="en-US" sz="2800" b="1"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5" name="文本框 4">
            <a:extLst>
              <a:ext uri="{FF2B5EF4-FFF2-40B4-BE49-F238E27FC236}">
                <a16:creationId xmlns:a16="http://schemas.microsoft.com/office/drawing/2014/main" id="{B71A77EF-7614-22BE-49C5-C6D344349F2C}"/>
              </a:ext>
            </a:extLst>
          </p:cNvPr>
          <p:cNvSpPr txBox="1"/>
          <p:nvPr/>
        </p:nvSpPr>
        <p:spPr>
          <a:xfrm>
            <a:off x="11730444" y="6481354"/>
            <a:ext cx="300082"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3</a:t>
            </a:r>
            <a:endParaRPr lang="zh-CN" altLang="en-US" b="1"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55210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C6299111-7E3F-BEC5-921C-8079DBE226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25627" y="3035069"/>
            <a:ext cx="3387700" cy="1904589"/>
          </a:xfrm>
          <a:prstGeom prst="rect">
            <a:avLst/>
          </a:prstGeom>
        </p:spPr>
      </p:pic>
      <p:pic>
        <p:nvPicPr>
          <p:cNvPr id="12" name="图片 11">
            <a:extLst>
              <a:ext uri="{FF2B5EF4-FFF2-40B4-BE49-F238E27FC236}">
                <a16:creationId xmlns:a16="http://schemas.microsoft.com/office/drawing/2014/main" id="{249FF9D9-D29F-971D-2736-140B74DBCE32}"/>
              </a:ext>
            </a:extLst>
          </p:cNvPr>
          <p:cNvPicPr>
            <a:picLocks noChangeAspect="1"/>
          </p:cNvPicPr>
          <p:nvPr/>
        </p:nvPicPr>
        <p:blipFill>
          <a:blip r:embed="rId4"/>
          <a:stretch>
            <a:fillRect/>
          </a:stretch>
        </p:blipFill>
        <p:spPr>
          <a:xfrm>
            <a:off x="99576" y="1229979"/>
            <a:ext cx="4384949" cy="2130521"/>
          </a:xfrm>
          <a:prstGeom prst="rect">
            <a:avLst/>
          </a:prstGeom>
        </p:spPr>
      </p:pic>
      <p:pic>
        <p:nvPicPr>
          <p:cNvPr id="13" name="图片 12">
            <a:extLst>
              <a:ext uri="{FF2B5EF4-FFF2-40B4-BE49-F238E27FC236}">
                <a16:creationId xmlns:a16="http://schemas.microsoft.com/office/drawing/2014/main" id="{E07607A9-FE9D-BF80-2A0C-69C52BD9C608}"/>
              </a:ext>
            </a:extLst>
          </p:cNvPr>
          <p:cNvPicPr>
            <a:picLocks noChangeAspect="1"/>
          </p:cNvPicPr>
          <p:nvPr/>
        </p:nvPicPr>
        <p:blipFill>
          <a:blip r:embed="rId5"/>
          <a:stretch>
            <a:fillRect/>
          </a:stretch>
        </p:blipFill>
        <p:spPr>
          <a:xfrm>
            <a:off x="4484525" y="1229980"/>
            <a:ext cx="3613082" cy="2130521"/>
          </a:xfrm>
          <a:prstGeom prst="rect">
            <a:avLst/>
          </a:prstGeom>
        </p:spPr>
      </p:pic>
      <p:pic>
        <p:nvPicPr>
          <p:cNvPr id="35" name="图片 34">
            <a:extLst>
              <a:ext uri="{FF2B5EF4-FFF2-40B4-BE49-F238E27FC236}">
                <a16:creationId xmlns:a16="http://schemas.microsoft.com/office/drawing/2014/main" id="{68F41812-2E42-B2FC-0FAF-5C249C1711D5}"/>
              </a:ext>
            </a:extLst>
          </p:cNvPr>
          <p:cNvPicPr>
            <a:picLocks noChangeAspect="1"/>
          </p:cNvPicPr>
          <p:nvPr/>
        </p:nvPicPr>
        <p:blipFill>
          <a:blip r:embed="rId6"/>
          <a:stretch>
            <a:fillRect/>
          </a:stretch>
        </p:blipFill>
        <p:spPr>
          <a:xfrm>
            <a:off x="8164109" y="1076829"/>
            <a:ext cx="3785497" cy="1744133"/>
          </a:xfrm>
          <a:prstGeom prst="rect">
            <a:avLst/>
          </a:prstGeom>
        </p:spPr>
      </p:pic>
      <p:sp>
        <p:nvSpPr>
          <p:cNvPr id="36" name="标题 1">
            <a:extLst>
              <a:ext uri="{FF2B5EF4-FFF2-40B4-BE49-F238E27FC236}">
                <a16:creationId xmlns:a16="http://schemas.microsoft.com/office/drawing/2014/main" id="{23F789CE-CB7A-7FC9-839E-FFB78A0BC042}"/>
              </a:ext>
            </a:extLst>
          </p:cNvPr>
          <p:cNvSpPr>
            <a:spLocks noGrp="1"/>
          </p:cNvSpPr>
          <p:nvPr>
            <p:ph type="title"/>
          </p:nvPr>
        </p:nvSpPr>
        <p:spPr>
          <a:xfrm>
            <a:off x="99576" y="27402"/>
            <a:ext cx="10515600" cy="708340"/>
          </a:xfrm>
        </p:spPr>
        <p:txBody>
          <a:bodyPr>
            <a:normAutofit/>
          </a:bodyPr>
          <a:lstStyle/>
          <a:p>
            <a:r>
              <a:rPr lang="en-US" altLang="zh-CN" sz="4000" dirty="0">
                <a:latin typeface="Times New Roman" panose="02020603050405020304" pitchFamily="18" charset="0"/>
                <a:cs typeface="Times New Roman" panose="02020603050405020304" pitchFamily="18" charset="0"/>
              </a:rPr>
              <a:t>Research Overview </a:t>
            </a:r>
            <a:endParaRPr lang="zh-CN" altLang="en-US" sz="4000" dirty="0">
              <a:latin typeface="Times New Roman" panose="02020603050405020304" pitchFamily="18" charset="0"/>
              <a:cs typeface="Times New Roman" panose="02020603050405020304" pitchFamily="18" charset="0"/>
            </a:endParaRPr>
          </a:p>
        </p:txBody>
      </p:sp>
      <p:sp>
        <p:nvSpPr>
          <p:cNvPr id="2" name="矩形 1">
            <a:extLst>
              <a:ext uri="{FF2B5EF4-FFF2-40B4-BE49-F238E27FC236}">
                <a16:creationId xmlns:a16="http://schemas.microsoft.com/office/drawing/2014/main" id="{6EFDF2C1-266D-00DF-4490-6726484AE0AF}"/>
              </a:ext>
            </a:extLst>
          </p:cNvPr>
          <p:cNvSpPr/>
          <p:nvPr/>
        </p:nvSpPr>
        <p:spPr>
          <a:xfrm>
            <a:off x="373898" y="629803"/>
            <a:ext cx="3130857" cy="523220"/>
          </a:xfrm>
          <a:prstGeom prst="rect">
            <a:avLst/>
          </a:prstGeom>
          <a:noFill/>
        </p:spPr>
        <p:txBody>
          <a:bodyPr wrap="none" lIns="91440" tIns="45720" rIns="91440" bIns="45720">
            <a:spAutoFit/>
          </a:bodyPr>
          <a:lstStyle/>
          <a:p>
            <a:pPr algn="ctr"/>
            <a:r>
              <a:rPr lang="en-US" altLang="zh-CN" sz="2800" b="1"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Research Interests</a:t>
            </a:r>
            <a:r>
              <a:rPr lang="en-US" altLang="zh-CN" sz="28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t>
            </a:r>
            <a:endParaRPr lang="zh-CN" altLang="en-US" sz="2800" b="1"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7E516AF2-8DC6-CBCA-4220-5CEBFCAF695C}"/>
              </a:ext>
            </a:extLst>
          </p:cNvPr>
          <p:cNvSpPr txBox="1">
            <a:spLocks/>
          </p:cNvSpPr>
          <p:nvPr/>
        </p:nvSpPr>
        <p:spPr>
          <a:xfrm>
            <a:off x="3506931" y="688917"/>
            <a:ext cx="11156905" cy="79759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altLang="zh-CN" dirty="0">
                <a:latin typeface="Times New Roman" panose="02020603050405020304" pitchFamily="18" charset="0"/>
                <a:cs typeface="Times New Roman" panose="02020603050405020304" pitchFamily="18" charset="0"/>
              </a:rPr>
              <a:t>AI, Machine Learning, Smart Grid</a:t>
            </a:r>
          </a:p>
        </p:txBody>
      </p:sp>
      <p:pic>
        <p:nvPicPr>
          <p:cNvPr id="5" name="图片 4">
            <a:extLst>
              <a:ext uri="{FF2B5EF4-FFF2-40B4-BE49-F238E27FC236}">
                <a16:creationId xmlns:a16="http://schemas.microsoft.com/office/drawing/2014/main" id="{76445D57-3334-D228-3D27-F6241BE0B009}"/>
              </a:ext>
            </a:extLst>
          </p:cNvPr>
          <p:cNvPicPr>
            <a:picLocks noChangeAspect="1"/>
          </p:cNvPicPr>
          <p:nvPr/>
        </p:nvPicPr>
        <p:blipFill>
          <a:blip r:embed="rId7"/>
          <a:stretch>
            <a:fillRect/>
          </a:stretch>
        </p:blipFill>
        <p:spPr>
          <a:xfrm>
            <a:off x="8808128" y="5071636"/>
            <a:ext cx="3222950" cy="1516106"/>
          </a:xfrm>
          <a:prstGeom prst="rect">
            <a:avLst/>
          </a:prstGeom>
        </p:spPr>
      </p:pic>
      <p:sp>
        <p:nvSpPr>
          <p:cNvPr id="4" name="文本框 3">
            <a:extLst>
              <a:ext uri="{FF2B5EF4-FFF2-40B4-BE49-F238E27FC236}">
                <a16:creationId xmlns:a16="http://schemas.microsoft.com/office/drawing/2014/main" id="{0C65FFFE-1AE6-65D8-C5BA-EC59A27A1BE0}"/>
              </a:ext>
            </a:extLst>
          </p:cNvPr>
          <p:cNvSpPr txBox="1"/>
          <p:nvPr/>
        </p:nvSpPr>
        <p:spPr>
          <a:xfrm>
            <a:off x="11730444" y="6481354"/>
            <a:ext cx="300082"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4</a:t>
            </a:r>
            <a:endParaRPr lang="zh-CN" altLang="en-US" b="1" dirty="0">
              <a:solidFill>
                <a:srgbClr val="002060"/>
              </a:solidFill>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06EE81E4-084A-B1DA-720F-C8EBD12B19D9}"/>
              </a:ext>
            </a:extLst>
          </p:cNvPr>
          <p:cNvPicPr>
            <a:picLocks noChangeAspect="1"/>
          </p:cNvPicPr>
          <p:nvPr/>
        </p:nvPicPr>
        <p:blipFill>
          <a:blip r:embed="rId8"/>
          <a:stretch>
            <a:fillRect/>
          </a:stretch>
        </p:blipFill>
        <p:spPr>
          <a:xfrm>
            <a:off x="174130" y="4148644"/>
            <a:ext cx="3937042" cy="2153961"/>
          </a:xfrm>
          <a:prstGeom prst="rect">
            <a:avLst/>
          </a:prstGeom>
        </p:spPr>
      </p:pic>
      <p:pic>
        <p:nvPicPr>
          <p:cNvPr id="10" name="Picture 9">
            <a:extLst>
              <a:ext uri="{FF2B5EF4-FFF2-40B4-BE49-F238E27FC236}">
                <a16:creationId xmlns:a16="http://schemas.microsoft.com/office/drawing/2014/main" id="{E5CBEF4F-D50D-4B01-D724-2CFD0EB476AE}"/>
              </a:ext>
            </a:extLst>
          </p:cNvPr>
          <p:cNvPicPr>
            <a:picLocks noChangeAspect="1"/>
          </p:cNvPicPr>
          <p:nvPr/>
        </p:nvPicPr>
        <p:blipFill>
          <a:blip r:embed="rId9"/>
          <a:stretch>
            <a:fillRect/>
          </a:stretch>
        </p:blipFill>
        <p:spPr>
          <a:xfrm>
            <a:off x="4341362" y="4142992"/>
            <a:ext cx="3961675" cy="2159613"/>
          </a:xfrm>
          <a:prstGeom prst="rect">
            <a:avLst/>
          </a:prstGeom>
        </p:spPr>
      </p:pic>
    </p:spTree>
    <p:extLst>
      <p:ext uri="{BB962C8B-B14F-4D97-AF65-F5344CB8AC3E}">
        <p14:creationId xmlns:p14="http://schemas.microsoft.com/office/powerpoint/2010/main" val="38303812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E38CF7-B30B-8EF0-8571-45448164E24B}"/>
              </a:ext>
            </a:extLst>
          </p:cNvPr>
          <p:cNvSpPr>
            <a:spLocks noGrp="1"/>
          </p:cNvSpPr>
          <p:nvPr>
            <p:ph type="title"/>
          </p:nvPr>
        </p:nvSpPr>
        <p:spPr>
          <a:xfrm>
            <a:off x="1145728" y="1507008"/>
            <a:ext cx="10766409" cy="1730967"/>
          </a:xfrm>
        </p:spPr>
        <p:txBody>
          <a:bodyPr>
            <a:normAutofit/>
          </a:bodyPr>
          <a:lstStyle/>
          <a:p>
            <a:r>
              <a:rPr kumimoji="0" lang="en-US" altLang="zh-CN" sz="4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2.Related </a:t>
            </a:r>
            <a:r>
              <a:rPr kumimoji="0" lang="zh-CN" altLang="zh-CN" sz="4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Previous </a:t>
            </a:r>
            <a:r>
              <a:rPr kumimoji="0" lang="en-US" altLang="zh-CN" sz="4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a:t>
            </a:r>
            <a:r>
              <a:rPr kumimoji="0" lang="zh-CN" altLang="zh-CN" sz="4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esearch</a:t>
            </a:r>
            <a:r>
              <a:rPr kumimoji="0" lang="en-US" altLang="zh-CN" sz="4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Outline on</a:t>
            </a:r>
            <a:endParaRPr lang="zh-CN" altLang="en-US" sz="4800" dirty="0">
              <a:latin typeface="Times New Roman" panose="02020603050405020304" pitchFamily="18" charset="0"/>
              <a:cs typeface="Times New Roman" panose="02020603050405020304" pitchFamily="18" charset="0"/>
            </a:endParaRPr>
          </a:p>
        </p:txBody>
      </p:sp>
      <p:sp>
        <p:nvSpPr>
          <p:cNvPr id="3" name="副标题 2">
            <a:extLst>
              <a:ext uri="{FF2B5EF4-FFF2-40B4-BE49-F238E27FC236}">
                <a16:creationId xmlns:a16="http://schemas.microsoft.com/office/drawing/2014/main" id="{E4EABC27-894A-79B2-4114-2A7922A68336}"/>
              </a:ext>
            </a:extLst>
          </p:cNvPr>
          <p:cNvSpPr txBox="1">
            <a:spLocks/>
          </p:cNvSpPr>
          <p:nvPr/>
        </p:nvSpPr>
        <p:spPr>
          <a:xfrm>
            <a:off x="2095731" y="2888841"/>
            <a:ext cx="9144000"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zh-CN" sz="3200" i="1" dirty="0">
                <a:latin typeface="Times New Roman" panose="02020603050405020304" pitchFamily="18" charset="0"/>
                <a:cs typeface="Times New Roman" panose="02020603050405020304" pitchFamily="18" charset="0"/>
              </a:rPr>
              <a:t>AI-based </a:t>
            </a:r>
            <a:r>
              <a:rPr lang="en-US" altLang="zh-CN" sz="3200" i="1" dirty="0">
                <a:latin typeface="Times New Roman" panose="02020603050405020304" pitchFamily="18" charset="0"/>
                <a:cs typeface="Times New Roman" panose="02020603050405020304" pitchFamily="18" charset="0"/>
              </a:rPr>
              <a:t>S</a:t>
            </a:r>
            <a:r>
              <a:rPr lang="zh-CN" altLang="zh-CN" sz="3200" i="1" dirty="0">
                <a:latin typeface="Times New Roman" panose="02020603050405020304" pitchFamily="18" charset="0"/>
                <a:cs typeface="Times New Roman" panose="02020603050405020304" pitchFamily="18" charset="0"/>
              </a:rPr>
              <a:t>mart </a:t>
            </a:r>
            <a:r>
              <a:rPr lang="en-US" altLang="zh-CN" sz="3200" i="1" dirty="0">
                <a:latin typeface="Times New Roman" panose="02020603050405020304" pitchFamily="18" charset="0"/>
                <a:cs typeface="Times New Roman" panose="02020603050405020304" pitchFamily="18" charset="0"/>
              </a:rPr>
              <a:t>G</a:t>
            </a:r>
            <a:r>
              <a:rPr lang="zh-CN" altLang="zh-CN" sz="3200" i="1" dirty="0">
                <a:latin typeface="Times New Roman" panose="02020603050405020304" pitchFamily="18" charset="0"/>
                <a:cs typeface="Times New Roman" panose="02020603050405020304" pitchFamily="18" charset="0"/>
              </a:rPr>
              <a:t>rid</a:t>
            </a:r>
            <a:endParaRPr lang="zh-CN" altLang="en-US" sz="3600" i="1" dirty="0">
              <a:latin typeface="Times New Roman" panose="02020603050405020304" pitchFamily="18" charset="0"/>
              <a:cs typeface="Times New Roman" panose="02020603050405020304" pitchFamily="18" charset="0"/>
            </a:endParaRPr>
          </a:p>
        </p:txBody>
      </p:sp>
      <p:sp>
        <p:nvSpPr>
          <p:cNvPr id="4" name="文本框 3">
            <a:extLst>
              <a:ext uri="{FF2B5EF4-FFF2-40B4-BE49-F238E27FC236}">
                <a16:creationId xmlns:a16="http://schemas.microsoft.com/office/drawing/2014/main" id="{50904D17-BD8F-119B-5886-856515D302DF}"/>
              </a:ext>
            </a:extLst>
          </p:cNvPr>
          <p:cNvSpPr txBox="1"/>
          <p:nvPr/>
        </p:nvSpPr>
        <p:spPr>
          <a:xfrm>
            <a:off x="11730444" y="6481354"/>
            <a:ext cx="300082"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5</a:t>
            </a:r>
            <a:endParaRPr lang="zh-CN" altLang="en-US" b="1"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537212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28528FBF-DA23-46BD-0951-F4F1F5FF5FB7}"/>
              </a:ext>
            </a:extLst>
          </p:cNvPr>
          <p:cNvSpPr/>
          <p:nvPr/>
        </p:nvSpPr>
        <p:spPr>
          <a:xfrm>
            <a:off x="0" y="6275551"/>
            <a:ext cx="12192000" cy="621620"/>
          </a:xfrm>
          <a:prstGeom prst="rect">
            <a:avLst/>
          </a:prstGeom>
          <a:solidFill>
            <a:srgbClr val="7DFFFC">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 name="图片 4">
            <a:extLst>
              <a:ext uri="{FF2B5EF4-FFF2-40B4-BE49-F238E27FC236}">
                <a16:creationId xmlns:a16="http://schemas.microsoft.com/office/drawing/2014/main" id="{249D2D02-1ED5-4E0A-BD2C-F5731BB082CA}"/>
              </a:ext>
            </a:extLst>
          </p:cNvPr>
          <p:cNvPicPr>
            <a:picLocks noChangeAspect="1"/>
          </p:cNvPicPr>
          <p:nvPr/>
        </p:nvPicPr>
        <p:blipFill>
          <a:blip r:embed="rId3"/>
          <a:stretch>
            <a:fillRect/>
          </a:stretch>
        </p:blipFill>
        <p:spPr>
          <a:xfrm>
            <a:off x="918670" y="2212183"/>
            <a:ext cx="5531639" cy="3964774"/>
          </a:xfrm>
          <a:prstGeom prst="rect">
            <a:avLst/>
          </a:prstGeom>
        </p:spPr>
      </p:pic>
      <p:sp>
        <p:nvSpPr>
          <p:cNvPr id="7" name="文本框 6">
            <a:extLst>
              <a:ext uri="{FF2B5EF4-FFF2-40B4-BE49-F238E27FC236}">
                <a16:creationId xmlns:a16="http://schemas.microsoft.com/office/drawing/2014/main" id="{FFA740F5-8CDB-4E5B-B548-40D45E621142}"/>
              </a:ext>
            </a:extLst>
          </p:cNvPr>
          <p:cNvSpPr txBox="1"/>
          <p:nvPr/>
        </p:nvSpPr>
        <p:spPr>
          <a:xfrm>
            <a:off x="689984" y="514015"/>
            <a:ext cx="10363728" cy="1077218"/>
          </a:xfrm>
          <a:prstGeom prst="rect">
            <a:avLst/>
          </a:prstGeom>
          <a:noFill/>
        </p:spPr>
        <p:txBody>
          <a:bodyPr wrap="square">
            <a:spAutoFit/>
          </a:bodyPr>
          <a:lstStyle/>
          <a:p>
            <a:pPr algn="l"/>
            <a:r>
              <a:rPr lang="en-US" altLang="zh-CN" sz="3200" dirty="0">
                <a:latin typeface="Times New Roman" panose="02020603050405020304" pitchFamily="18" charset="0"/>
                <a:cs typeface="Times New Roman" panose="02020603050405020304" pitchFamily="18" charset="0"/>
              </a:rPr>
              <a:t>Intra-hour Photovoltaic Generation Forecasting based on Multi-source Data and Deep Learning Methods</a:t>
            </a:r>
          </a:p>
        </p:txBody>
      </p:sp>
      <p:sp>
        <p:nvSpPr>
          <p:cNvPr id="9" name="文本框 8">
            <a:extLst>
              <a:ext uri="{FF2B5EF4-FFF2-40B4-BE49-F238E27FC236}">
                <a16:creationId xmlns:a16="http://schemas.microsoft.com/office/drawing/2014/main" id="{D2C2DA47-C2EB-4015-8F1A-A53E817ED11D}"/>
              </a:ext>
            </a:extLst>
          </p:cNvPr>
          <p:cNvSpPr txBox="1"/>
          <p:nvPr/>
        </p:nvSpPr>
        <p:spPr>
          <a:xfrm>
            <a:off x="6794512" y="2056765"/>
            <a:ext cx="5281223" cy="3416320"/>
          </a:xfrm>
          <a:prstGeom prst="rect">
            <a:avLst/>
          </a:prstGeom>
          <a:noFill/>
        </p:spPr>
        <p:txBody>
          <a:bodyPr wrap="square" rtlCol="0">
            <a:spAutoFit/>
          </a:bodyPr>
          <a:lstStyle/>
          <a:p>
            <a:r>
              <a:rPr lang="en-US" altLang="zh-CN" sz="2400" dirty="0">
                <a:latin typeface="Times New Roman" panose="02020603050405020304" pitchFamily="18" charset="0"/>
                <a:cs typeface="Times New Roman" panose="02020603050405020304" pitchFamily="18" charset="0"/>
              </a:rPr>
              <a:t>Key points:</a:t>
            </a:r>
          </a:p>
          <a:p>
            <a:endParaRPr lang="en-US" altLang="zh-CN" sz="24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altLang="zh-CN" sz="2400" dirty="0">
                <a:latin typeface="Times New Roman" panose="02020603050405020304" pitchFamily="18" charset="0"/>
                <a:cs typeface="Times New Roman" panose="02020603050405020304" pitchFamily="18" charset="0"/>
              </a:rPr>
              <a:t>Deep Learning based Solar Power Forecasting </a:t>
            </a:r>
          </a:p>
          <a:p>
            <a:pPr marL="342900" indent="-342900">
              <a:buFont typeface="Arial" panose="020B0604020202020204" pitchFamily="34" charset="0"/>
              <a:buChar char="•"/>
            </a:pPr>
            <a:endParaRPr lang="en-US" altLang="zh-CN" sz="2400" dirty="0"/>
          </a:p>
          <a:p>
            <a:pPr marL="342900" indent="-342900">
              <a:buFont typeface="Arial" panose="020B0604020202020204" pitchFamily="34" charset="0"/>
              <a:buChar char="•"/>
            </a:pPr>
            <a:r>
              <a:rPr lang="en-US" altLang="zh-CN" sz="2400" dirty="0">
                <a:latin typeface="Times New Roman" panose="02020603050405020304" pitchFamily="18" charset="0"/>
                <a:cs typeface="Times New Roman" panose="02020603050405020304" pitchFamily="18" charset="0"/>
              </a:rPr>
              <a:t>Utilizing Multimodal Data (Time Series + Image)</a:t>
            </a:r>
          </a:p>
          <a:p>
            <a:pPr marL="342900" indent="-342900">
              <a:buFont typeface="Arial" panose="020B0604020202020204" pitchFamily="34" charset="0"/>
              <a:buChar char="•"/>
            </a:pPr>
            <a:endParaRPr lang="en-US" altLang="zh-CN" sz="24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altLang="zh-CN" sz="2400" dirty="0">
                <a:latin typeface="Times New Roman" panose="02020603050405020304" pitchFamily="18" charset="0"/>
                <a:cs typeface="Times New Roman" panose="02020603050405020304" pitchFamily="18" charset="0"/>
              </a:rPr>
              <a:t>Novel Multimodal Model Framework</a:t>
            </a:r>
            <a:endParaRPr lang="zh-CN" altLang="en-US" sz="2400" dirty="0">
              <a:latin typeface="Times New Roman" panose="02020603050405020304" pitchFamily="18" charset="0"/>
              <a:cs typeface="Times New Roman" panose="02020603050405020304" pitchFamily="18" charset="0"/>
            </a:endParaRPr>
          </a:p>
        </p:txBody>
      </p:sp>
      <p:sp>
        <p:nvSpPr>
          <p:cNvPr id="17" name="文本框 16">
            <a:extLst>
              <a:ext uri="{FF2B5EF4-FFF2-40B4-BE49-F238E27FC236}">
                <a16:creationId xmlns:a16="http://schemas.microsoft.com/office/drawing/2014/main" id="{7214C028-D8D4-4367-8C17-BE425D4B8BE4}"/>
              </a:ext>
            </a:extLst>
          </p:cNvPr>
          <p:cNvSpPr txBox="1"/>
          <p:nvPr/>
        </p:nvSpPr>
        <p:spPr>
          <a:xfrm>
            <a:off x="979003" y="1750518"/>
            <a:ext cx="2674130" cy="461665"/>
          </a:xfrm>
          <a:prstGeom prst="rect">
            <a:avLst/>
          </a:prstGeom>
          <a:noFill/>
        </p:spPr>
        <p:txBody>
          <a:bodyPr wrap="none" rtlCol="0">
            <a:spAutoFit/>
          </a:bodyPr>
          <a:lstStyle/>
          <a:p>
            <a:r>
              <a:rPr lang="en-US" altLang="zh-CN" sz="2400" dirty="0">
                <a:latin typeface="Times New Roman" panose="02020603050405020304" pitchFamily="18" charset="0"/>
                <a:cs typeface="Times New Roman" panose="02020603050405020304" pitchFamily="18" charset="0"/>
              </a:rPr>
              <a:t>Overall framework:</a:t>
            </a:r>
            <a:endParaRPr lang="zh-CN" altLang="en-US" sz="2400" dirty="0">
              <a:latin typeface="Times New Roman" panose="02020603050405020304" pitchFamily="18" charset="0"/>
              <a:cs typeface="Times New Roman" panose="02020603050405020304" pitchFamily="18" charset="0"/>
            </a:endParaRPr>
          </a:p>
        </p:txBody>
      </p:sp>
      <p:cxnSp>
        <p:nvCxnSpPr>
          <p:cNvPr id="4" name="直接连接符 3">
            <a:extLst>
              <a:ext uri="{FF2B5EF4-FFF2-40B4-BE49-F238E27FC236}">
                <a16:creationId xmlns:a16="http://schemas.microsoft.com/office/drawing/2014/main" id="{A60049E2-3039-6A6A-DD0C-0C20943A56CF}"/>
              </a:ext>
            </a:extLst>
          </p:cNvPr>
          <p:cNvCxnSpPr>
            <a:cxnSpLocks/>
          </p:cNvCxnSpPr>
          <p:nvPr/>
        </p:nvCxnSpPr>
        <p:spPr>
          <a:xfrm>
            <a:off x="0" y="6263547"/>
            <a:ext cx="12192000" cy="0"/>
          </a:xfrm>
          <a:prstGeom prst="line">
            <a:avLst/>
          </a:prstGeom>
          <a:ln w="31750" cmpd="sng">
            <a:solidFill>
              <a:schemeClr val="bg2">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0" name="Rectangle 1">
            <a:extLst>
              <a:ext uri="{FF2B5EF4-FFF2-40B4-BE49-F238E27FC236}">
                <a16:creationId xmlns:a16="http://schemas.microsoft.com/office/drawing/2014/main" id="{897B2A3C-6DC9-BB33-ED4E-2E70FCA31742}"/>
              </a:ext>
            </a:extLst>
          </p:cNvPr>
          <p:cNvSpPr>
            <a:spLocks noChangeArrowheads="1"/>
          </p:cNvSpPr>
          <p:nvPr/>
        </p:nvSpPr>
        <p:spPr bwMode="auto">
          <a:xfrm>
            <a:off x="501337" y="6247151"/>
            <a:ext cx="11153107"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b="1" i="0" u="none" strike="noStrike" cap="none" normalizeH="0" baseline="0" dirty="0">
                <a:ln>
                  <a:noFill/>
                </a:ln>
                <a:solidFill>
                  <a:schemeClr val="tx1"/>
                </a:solidFill>
                <a:effectLst/>
                <a:latin typeface="Arial" panose="020B0604020202020204" pitchFamily="34" charset="0"/>
              </a:rPr>
              <a:t>Built</a:t>
            </a:r>
            <a:r>
              <a:rPr kumimoji="0" lang="zh-CN" altLang="zh-CN" b="1" i="0" u="none" strike="noStrike" cap="none" normalizeH="0" baseline="0" dirty="0">
                <a:ln>
                  <a:noFill/>
                </a:ln>
                <a:solidFill>
                  <a:schemeClr val="tx1"/>
                </a:solidFill>
                <a:effectLst/>
                <a:latin typeface="Arial" panose="020B0604020202020204" pitchFamily="34" charset="0"/>
              </a:rPr>
              <a:t> a </a:t>
            </a:r>
            <a:r>
              <a:rPr kumimoji="0" lang="zh-CN" altLang="zh-CN" b="1" i="0" u="none" strike="noStrike" cap="none" normalizeH="0" baseline="0" dirty="0">
                <a:ln>
                  <a:noFill/>
                </a:ln>
                <a:solidFill>
                  <a:srgbClr val="FF0000"/>
                </a:solidFill>
                <a:effectLst/>
                <a:latin typeface="Arial" panose="020B0604020202020204" pitchFamily="34" charset="0"/>
              </a:rPr>
              <a:t>Multimodal Model </a:t>
            </a:r>
            <a:r>
              <a:rPr kumimoji="0" lang="en-US" altLang="zh-CN" b="1" i="0" u="none" strike="noStrike" cap="none" normalizeH="0" baseline="0" dirty="0">
                <a:ln>
                  <a:noFill/>
                </a:ln>
                <a:solidFill>
                  <a:srgbClr val="FF0000"/>
                </a:solidFill>
                <a:effectLst/>
                <a:latin typeface="Arial" panose="020B0604020202020204" pitchFamily="34" charset="0"/>
              </a:rPr>
              <a:t>Framework </a:t>
            </a:r>
            <a:r>
              <a:rPr kumimoji="0" lang="zh-CN" altLang="zh-CN" b="1" i="0" u="none" strike="noStrike" cap="none" normalizeH="0" baseline="0" dirty="0">
                <a:ln>
                  <a:noFill/>
                </a:ln>
                <a:solidFill>
                  <a:schemeClr val="tx1"/>
                </a:solidFill>
                <a:effectLst/>
                <a:latin typeface="Arial" panose="020B0604020202020204" pitchFamily="34" charset="0"/>
              </a:rPr>
              <a:t>to Leverage </a:t>
            </a:r>
            <a:r>
              <a:rPr kumimoji="0" lang="zh-CN" altLang="zh-CN" b="1" i="0" u="none" strike="noStrike" cap="none" normalizeH="0" baseline="0" dirty="0">
                <a:ln>
                  <a:noFill/>
                </a:ln>
                <a:solidFill>
                  <a:srgbClr val="FF0000"/>
                </a:solidFill>
                <a:effectLst/>
                <a:latin typeface="Arial" panose="020B0604020202020204" pitchFamily="34" charset="0"/>
              </a:rPr>
              <a:t>Multi-Source Heterogeneous Data </a:t>
            </a:r>
            <a:r>
              <a:rPr kumimoji="0" lang="zh-CN" altLang="zh-CN" b="1" i="0" u="none" strike="noStrike" cap="none" normalizeH="0" baseline="0" dirty="0">
                <a:ln>
                  <a:noFill/>
                </a:ln>
                <a:solidFill>
                  <a:schemeClr val="tx1"/>
                </a:solidFill>
                <a:effectLst/>
                <a:latin typeface="Arial" panose="020B0604020202020204" pitchFamily="34" charset="0"/>
              </a:rPr>
              <a:t>for High-Accuracy </a:t>
            </a:r>
            <a:r>
              <a:rPr kumimoji="0" lang="en-US" altLang="zh-CN" b="1" i="0" u="none" strike="noStrike" cap="none" normalizeH="0" baseline="0" dirty="0">
                <a:ln>
                  <a:noFill/>
                </a:ln>
                <a:solidFill>
                  <a:srgbClr val="FF0000"/>
                </a:solidFill>
                <a:effectLst/>
                <a:latin typeface="Arial" panose="020B0604020202020204" pitchFamily="34" charset="0"/>
              </a:rPr>
              <a:t>Photovoltaic Generation Forecasting</a:t>
            </a:r>
            <a:r>
              <a:rPr kumimoji="0" lang="en-US" altLang="zh-CN" b="1" i="0" u="none" strike="noStrike" cap="none" normalizeH="0" baseline="0" dirty="0">
                <a:ln>
                  <a:noFill/>
                </a:ln>
                <a:solidFill>
                  <a:schemeClr val="tx1"/>
                </a:solidFill>
                <a:effectLst/>
                <a:latin typeface="Arial" panose="020B0604020202020204" pitchFamily="34" charset="0"/>
              </a:rPr>
              <a:t>.</a:t>
            </a:r>
            <a:endParaRPr kumimoji="0" lang="zh-CN" altLang="zh-CN" b="0" i="0" u="none" strike="noStrike" cap="none" normalizeH="0" baseline="0" dirty="0">
              <a:ln>
                <a:noFill/>
              </a:ln>
              <a:solidFill>
                <a:schemeClr val="tx1"/>
              </a:solidFill>
              <a:effectLst/>
              <a:latin typeface="Arial" panose="020B0604020202020204" pitchFamily="34" charset="0"/>
            </a:endParaRPr>
          </a:p>
        </p:txBody>
      </p:sp>
      <p:pic>
        <p:nvPicPr>
          <p:cNvPr id="15" name="图片 14">
            <a:extLst>
              <a:ext uri="{FF2B5EF4-FFF2-40B4-BE49-F238E27FC236}">
                <a16:creationId xmlns:a16="http://schemas.microsoft.com/office/drawing/2014/main" id="{22C317F6-920D-656B-5BE9-05CFE444A6DA}"/>
              </a:ext>
            </a:extLst>
          </p:cNvPr>
          <p:cNvPicPr>
            <a:picLocks noChangeAspect="1"/>
          </p:cNvPicPr>
          <p:nvPr/>
        </p:nvPicPr>
        <p:blipFill>
          <a:blip r:embed="rId4"/>
          <a:srcRect l="21955" t="19874" r="21895" b="21002"/>
          <a:stretch/>
        </p:blipFill>
        <p:spPr>
          <a:xfrm>
            <a:off x="41566" y="6294393"/>
            <a:ext cx="526276" cy="554135"/>
          </a:xfrm>
          <a:prstGeom prst="rect">
            <a:avLst/>
          </a:prstGeom>
        </p:spPr>
      </p:pic>
      <p:sp>
        <p:nvSpPr>
          <p:cNvPr id="18" name="文本框 17">
            <a:extLst>
              <a:ext uri="{FF2B5EF4-FFF2-40B4-BE49-F238E27FC236}">
                <a16:creationId xmlns:a16="http://schemas.microsoft.com/office/drawing/2014/main" id="{EF06E1F9-1BF7-6535-0D11-98C250FCD7CE}"/>
              </a:ext>
            </a:extLst>
          </p:cNvPr>
          <p:cNvSpPr txBox="1"/>
          <p:nvPr/>
        </p:nvSpPr>
        <p:spPr>
          <a:xfrm>
            <a:off x="11730444" y="6481354"/>
            <a:ext cx="300082"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6</a:t>
            </a:r>
            <a:endParaRPr lang="zh-CN" altLang="en-US" b="1"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111094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a:extLst>
              <a:ext uri="{FF2B5EF4-FFF2-40B4-BE49-F238E27FC236}">
                <a16:creationId xmlns:a16="http://schemas.microsoft.com/office/drawing/2014/main" id="{868107D4-4645-0997-D91C-B051E6AF28C1}"/>
              </a:ext>
            </a:extLst>
          </p:cNvPr>
          <p:cNvSpPr/>
          <p:nvPr/>
        </p:nvSpPr>
        <p:spPr>
          <a:xfrm>
            <a:off x="0" y="6275551"/>
            <a:ext cx="12192000" cy="621620"/>
          </a:xfrm>
          <a:prstGeom prst="rect">
            <a:avLst/>
          </a:prstGeom>
          <a:solidFill>
            <a:srgbClr val="7DFFFC">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标题 1">
            <a:extLst>
              <a:ext uri="{FF2B5EF4-FFF2-40B4-BE49-F238E27FC236}">
                <a16:creationId xmlns:a16="http://schemas.microsoft.com/office/drawing/2014/main" id="{87A3E8E3-3905-4D82-9FBB-1B74C0BB3788}"/>
              </a:ext>
            </a:extLst>
          </p:cNvPr>
          <p:cNvSpPr>
            <a:spLocks noGrp="1"/>
          </p:cNvSpPr>
          <p:nvPr>
            <p:ph type="title"/>
          </p:nvPr>
        </p:nvSpPr>
        <p:spPr>
          <a:xfrm>
            <a:off x="528600" y="244418"/>
            <a:ext cx="10515600" cy="1325563"/>
          </a:xfrm>
        </p:spPr>
        <p:txBody>
          <a:bodyPr/>
          <a:lstStyle/>
          <a:p>
            <a:r>
              <a:rPr lang="en-US" altLang="zh-CN" dirty="0">
                <a:latin typeface="Times New Roman" panose="02020603050405020304" pitchFamily="18" charset="0"/>
                <a:cs typeface="Times New Roman" panose="02020603050405020304" pitchFamily="18" charset="0"/>
              </a:rPr>
              <a:t>Proposed </a:t>
            </a:r>
            <a:r>
              <a:rPr lang="en-US" altLang="zh-CN" sz="4400" dirty="0">
                <a:latin typeface="Times New Roman" panose="02020603050405020304" pitchFamily="18" charset="0"/>
                <a:cs typeface="Times New Roman" panose="02020603050405020304" pitchFamily="18" charset="0"/>
              </a:rPr>
              <a:t>Multimodal Framework</a:t>
            </a:r>
            <a:endParaRPr lang="zh-CN" altLang="en-US"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5C95B44D-9042-4D61-8319-16BC13C820F0}"/>
              </a:ext>
            </a:extLst>
          </p:cNvPr>
          <p:cNvPicPr>
            <a:picLocks noChangeAspect="1"/>
          </p:cNvPicPr>
          <p:nvPr/>
        </p:nvPicPr>
        <p:blipFill>
          <a:blip r:embed="rId3"/>
          <a:stretch>
            <a:fillRect/>
          </a:stretch>
        </p:blipFill>
        <p:spPr>
          <a:xfrm>
            <a:off x="6753" y="1640795"/>
            <a:ext cx="6276753" cy="3701204"/>
          </a:xfrm>
          <a:prstGeom prst="rect">
            <a:avLst/>
          </a:prstGeom>
        </p:spPr>
      </p:pic>
      <p:pic>
        <p:nvPicPr>
          <p:cNvPr id="8" name="图片 7">
            <a:extLst>
              <a:ext uri="{FF2B5EF4-FFF2-40B4-BE49-F238E27FC236}">
                <a16:creationId xmlns:a16="http://schemas.microsoft.com/office/drawing/2014/main" id="{3ED2C226-809A-485D-9099-8D129394101F}"/>
              </a:ext>
            </a:extLst>
          </p:cNvPr>
          <p:cNvPicPr>
            <a:picLocks noChangeAspect="1"/>
          </p:cNvPicPr>
          <p:nvPr/>
        </p:nvPicPr>
        <p:blipFill>
          <a:blip r:embed="rId4"/>
          <a:stretch>
            <a:fillRect/>
          </a:stretch>
        </p:blipFill>
        <p:spPr>
          <a:xfrm>
            <a:off x="6283506" y="1699223"/>
            <a:ext cx="5907323" cy="3584347"/>
          </a:xfrm>
          <a:prstGeom prst="rect">
            <a:avLst/>
          </a:prstGeom>
        </p:spPr>
      </p:pic>
      <p:sp>
        <p:nvSpPr>
          <p:cNvPr id="9" name="文本框 8">
            <a:extLst>
              <a:ext uri="{FF2B5EF4-FFF2-40B4-BE49-F238E27FC236}">
                <a16:creationId xmlns:a16="http://schemas.microsoft.com/office/drawing/2014/main" id="{130CA395-ACD6-43F4-9A1F-809088A5673D}"/>
              </a:ext>
            </a:extLst>
          </p:cNvPr>
          <p:cNvSpPr txBox="1"/>
          <p:nvPr/>
        </p:nvSpPr>
        <p:spPr>
          <a:xfrm>
            <a:off x="1498598" y="5412815"/>
            <a:ext cx="3544560" cy="461665"/>
          </a:xfrm>
          <a:prstGeom prst="rect">
            <a:avLst/>
          </a:prstGeom>
          <a:noFill/>
        </p:spPr>
        <p:txBody>
          <a:bodyPr wrap="none" rtlCol="0">
            <a:spAutoFit/>
          </a:bodyPr>
          <a:lstStyle/>
          <a:p>
            <a:r>
              <a:rPr lang="en-US" altLang="zh-CN" sz="2400" dirty="0">
                <a:latin typeface="Times New Roman" panose="02020603050405020304" pitchFamily="18" charset="0"/>
                <a:cs typeface="Times New Roman" panose="02020603050405020304" pitchFamily="18" charset="0"/>
              </a:rPr>
              <a:t>Advanced U-Net with FPN</a:t>
            </a:r>
            <a:endParaRPr lang="zh-CN" altLang="en-US" sz="2400" dirty="0">
              <a:latin typeface="Times New Roman" panose="02020603050405020304" pitchFamily="18" charset="0"/>
              <a:cs typeface="Times New Roman" panose="02020603050405020304" pitchFamily="18" charset="0"/>
            </a:endParaRPr>
          </a:p>
        </p:txBody>
      </p:sp>
      <p:sp>
        <p:nvSpPr>
          <p:cNvPr id="10" name="文本框 9">
            <a:extLst>
              <a:ext uri="{FF2B5EF4-FFF2-40B4-BE49-F238E27FC236}">
                <a16:creationId xmlns:a16="http://schemas.microsoft.com/office/drawing/2014/main" id="{9FAB176F-59BB-4AE3-8336-88B4F799276A}"/>
              </a:ext>
            </a:extLst>
          </p:cNvPr>
          <p:cNvSpPr txBox="1"/>
          <p:nvPr/>
        </p:nvSpPr>
        <p:spPr>
          <a:xfrm>
            <a:off x="6364220" y="5412815"/>
            <a:ext cx="5428346" cy="461665"/>
          </a:xfrm>
          <a:prstGeom prst="rect">
            <a:avLst/>
          </a:prstGeom>
          <a:noFill/>
        </p:spPr>
        <p:txBody>
          <a:bodyPr wrap="none" rtlCol="0">
            <a:spAutoFit/>
          </a:bodyPr>
          <a:lstStyle/>
          <a:p>
            <a:r>
              <a:rPr lang="en-US" altLang="zh-CN" sz="2400" dirty="0">
                <a:latin typeface="Times New Roman" panose="02020603050405020304" pitchFamily="18" charset="0"/>
                <a:cs typeface="Times New Roman" panose="02020603050405020304" pitchFamily="18" charset="0"/>
              </a:rPr>
              <a:t>LSTM based encoder-decoder architecture</a:t>
            </a:r>
            <a:endParaRPr lang="zh-CN" altLang="en-US" sz="2400" dirty="0">
              <a:latin typeface="Times New Roman" panose="02020603050405020304" pitchFamily="18" charset="0"/>
              <a:cs typeface="Times New Roman" panose="02020603050405020304" pitchFamily="18" charset="0"/>
            </a:endParaRPr>
          </a:p>
        </p:txBody>
      </p:sp>
      <p:sp>
        <p:nvSpPr>
          <p:cNvPr id="7" name="Rectangle 1">
            <a:extLst>
              <a:ext uri="{FF2B5EF4-FFF2-40B4-BE49-F238E27FC236}">
                <a16:creationId xmlns:a16="http://schemas.microsoft.com/office/drawing/2014/main" id="{8878C374-77D0-D3DD-D6C8-9258F36D9BC3}"/>
              </a:ext>
            </a:extLst>
          </p:cNvPr>
          <p:cNvSpPr>
            <a:spLocks noChangeArrowheads="1"/>
          </p:cNvSpPr>
          <p:nvPr/>
        </p:nvSpPr>
        <p:spPr bwMode="auto">
          <a:xfrm>
            <a:off x="507074" y="6248307"/>
            <a:ext cx="9908773"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1" i="0" u="none" strike="noStrike" cap="none" normalizeH="0" baseline="0" dirty="0">
                <a:ln>
                  <a:noFill/>
                </a:ln>
                <a:solidFill>
                  <a:schemeClr val="tx1"/>
                </a:solidFill>
                <a:effectLst/>
                <a:latin typeface="Arial" panose="020B0604020202020204" pitchFamily="34" charset="0"/>
              </a:rPr>
              <a:t>Proposed Method Integrates </a:t>
            </a:r>
            <a:r>
              <a:rPr kumimoji="0" lang="zh-CN" altLang="zh-CN" sz="1800" b="1" i="0" u="none" strike="noStrike" cap="none" normalizeH="0" baseline="0" dirty="0">
                <a:ln>
                  <a:noFill/>
                </a:ln>
                <a:solidFill>
                  <a:srgbClr val="FF0000"/>
                </a:solidFill>
                <a:effectLst/>
                <a:latin typeface="Arial" panose="020B0604020202020204" pitchFamily="34" charset="0"/>
              </a:rPr>
              <a:t>Advanced U-Net </a:t>
            </a:r>
            <a:r>
              <a:rPr kumimoji="0" lang="zh-CN" altLang="zh-CN" sz="1800" b="1" i="0" u="none" strike="noStrike" cap="none" normalizeH="0" baseline="0" dirty="0">
                <a:ln>
                  <a:noFill/>
                </a:ln>
                <a:solidFill>
                  <a:schemeClr val="tx1"/>
                </a:solidFill>
                <a:effectLst/>
                <a:latin typeface="Arial" panose="020B0604020202020204" pitchFamily="34" charset="0"/>
              </a:rPr>
              <a:t>and </a:t>
            </a:r>
            <a:r>
              <a:rPr kumimoji="0" lang="zh-CN" altLang="zh-CN" sz="1800" b="1" i="0" u="none" strike="noStrike" cap="none" normalizeH="0" baseline="0" dirty="0">
                <a:ln>
                  <a:noFill/>
                </a:ln>
                <a:solidFill>
                  <a:srgbClr val="FF0000"/>
                </a:solidFill>
                <a:effectLst/>
                <a:latin typeface="Arial" panose="020B0604020202020204" pitchFamily="34" charset="0"/>
              </a:rPr>
              <a:t>LSTM-Based Encoder-Decoder</a:t>
            </a:r>
            <a:r>
              <a:rPr kumimoji="0" lang="zh-CN" altLang="zh-CN" sz="1800" b="1" i="0" u="none" strike="noStrike" cap="none" normalizeH="0" baseline="0" dirty="0">
                <a:ln>
                  <a:noFill/>
                </a:ln>
                <a:solidFill>
                  <a:schemeClr val="tx1"/>
                </a:solidFill>
                <a:effectLst/>
                <a:latin typeface="Arial" panose="020B0604020202020204" pitchFamily="34" charset="0"/>
              </a:rPr>
              <a:t> to Extract Features from </a:t>
            </a:r>
            <a:r>
              <a:rPr kumimoji="0" lang="zh-CN" altLang="zh-CN" sz="1800" b="1" i="0" u="none" strike="noStrike" cap="none" normalizeH="0" baseline="0" dirty="0">
                <a:ln>
                  <a:noFill/>
                </a:ln>
                <a:solidFill>
                  <a:srgbClr val="FF0000"/>
                </a:solidFill>
                <a:effectLst/>
                <a:latin typeface="Arial" panose="020B0604020202020204" pitchFamily="34" charset="0"/>
              </a:rPr>
              <a:t>Satellite Images </a:t>
            </a:r>
            <a:r>
              <a:rPr kumimoji="0" lang="zh-CN" altLang="zh-CN" sz="1800" b="1" i="0" u="none" strike="noStrike" cap="none" normalizeH="0" baseline="0" dirty="0">
                <a:ln>
                  <a:noFill/>
                </a:ln>
                <a:solidFill>
                  <a:schemeClr val="tx1"/>
                </a:solidFill>
                <a:effectLst/>
                <a:latin typeface="Arial" panose="020B0604020202020204" pitchFamily="34" charset="0"/>
              </a:rPr>
              <a:t>and </a:t>
            </a:r>
            <a:r>
              <a:rPr kumimoji="0" lang="zh-CN" altLang="zh-CN" sz="1800" b="1" i="0" u="none" strike="noStrike" cap="none" normalizeH="0" baseline="0" dirty="0">
                <a:ln>
                  <a:noFill/>
                </a:ln>
                <a:solidFill>
                  <a:srgbClr val="FF0000"/>
                </a:solidFill>
                <a:effectLst/>
                <a:latin typeface="Arial" panose="020B0604020202020204" pitchFamily="34" charset="0"/>
              </a:rPr>
              <a:t>Time-Series </a:t>
            </a:r>
            <a:r>
              <a:rPr kumimoji="0" lang="zh-CN" altLang="zh-CN" sz="1800" b="1" i="0" u="none" strike="noStrike" cap="none" normalizeH="0" baseline="0" dirty="0">
                <a:ln>
                  <a:noFill/>
                </a:ln>
                <a:solidFill>
                  <a:schemeClr val="tx1"/>
                </a:solidFill>
                <a:effectLst/>
                <a:latin typeface="Arial" panose="020B0604020202020204" pitchFamily="34" charset="0"/>
              </a:rPr>
              <a:t>Data</a:t>
            </a:r>
            <a:r>
              <a:rPr kumimoji="0" lang="en-US" altLang="zh-CN" sz="1800" b="1" i="0" u="none" strike="noStrike" cap="none" normalizeH="0" baseline="0" dirty="0">
                <a:ln>
                  <a:noFill/>
                </a:ln>
                <a:solidFill>
                  <a:schemeClr val="tx1"/>
                </a:solidFill>
                <a:effectLst/>
                <a:latin typeface="Arial" panose="020B0604020202020204" pitchFamily="34" charset="0"/>
              </a:rPr>
              <a:t>.</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cxnSp>
        <p:nvCxnSpPr>
          <p:cNvPr id="15" name="直接连接符 14">
            <a:extLst>
              <a:ext uri="{FF2B5EF4-FFF2-40B4-BE49-F238E27FC236}">
                <a16:creationId xmlns:a16="http://schemas.microsoft.com/office/drawing/2014/main" id="{738455C5-44FE-8C4F-DF2D-A84D0D6428B2}"/>
              </a:ext>
            </a:extLst>
          </p:cNvPr>
          <p:cNvCxnSpPr>
            <a:cxnSpLocks/>
          </p:cNvCxnSpPr>
          <p:nvPr/>
        </p:nvCxnSpPr>
        <p:spPr>
          <a:xfrm>
            <a:off x="0" y="6263547"/>
            <a:ext cx="12192000" cy="0"/>
          </a:xfrm>
          <a:prstGeom prst="line">
            <a:avLst/>
          </a:prstGeom>
          <a:ln w="31750" cmpd="sng">
            <a:solidFill>
              <a:schemeClr val="bg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16" name="图片 15">
            <a:extLst>
              <a:ext uri="{FF2B5EF4-FFF2-40B4-BE49-F238E27FC236}">
                <a16:creationId xmlns:a16="http://schemas.microsoft.com/office/drawing/2014/main" id="{023E156F-022E-61AF-634D-07EBE1AD8316}"/>
              </a:ext>
            </a:extLst>
          </p:cNvPr>
          <p:cNvPicPr>
            <a:picLocks noChangeAspect="1"/>
          </p:cNvPicPr>
          <p:nvPr/>
        </p:nvPicPr>
        <p:blipFill>
          <a:blip r:embed="rId5"/>
          <a:srcRect l="21955" t="19874" r="21895" b="21002"/>
          <a:stretch/>
        </p:blipFill>
        <p:spPr>
          <a:xfrm>
            <a:off x="41566" y="6294393"/>
            <a:ext cx="526276" cy="554135"/>
          </a:xfrm>
          <a:prstGeom prst="rect">
            <a:avLst/>
          </a:prstGeom>
        </p:spPr>
      </p:pic>
      <p:sp>
        <p:nvSpPr>
          <p:cNvPr id="17" name="文本框 16">
            <a:extLst>
              <a:ext uri="{FF2B5EF4-FFF2-40B4-BE49-F238E27FC236}">
                <a16:creationId xmlns:a16="http://schemas.microsoft.com/office/drawing/2014/main" id="{86970EA9-34BC-225D-EEC9-B209B2B4E5D1}"/>
              </a:ext>
            </a:extLst>
          </p:cNvPr>
          <p:cNvSpPr txBox="1"/>
          <p:nvPr/>
        </p:nvSpPr>
        <p:spPr>
          <a:xfrm>
            <a:off x="11730444" y="6481354"/>
            <a:ext cx="300082"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7</a:t>
            </a:r>
            <a:endParaRPr lang="zh-CN" altLang="en-US" b="1"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277333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A8174A41-1590-4979-74E0-A80F33B1C57E}"/>
              </a:ext>
            </a:extLst>
          </p:cNvPr>
          <p:cNvSpPr/>
          <p:nvPr/>
        </p:nvSpPr>
        <p:spPr>
          <a:xfrm>
            <a:off x="0" y="6275551"/>
            <a:ext cx="12192000" cy="621620"/>
          </a:xfrm>
          <a:prstGeom prst="rect">
            <a:avLst/>
          </a:prstGeom>
          <a:solidFill>
            <a:srgbClr val="7DFFFC">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标题 1">
            <a:extLst>
              <a:ext uri="{FF2B5EF4-FFF2-40B4-BE49-F238E27FC236}">
                <a16:creationId xmlns:a16="http://schemas.microsoft.com/office/drawing/2014/main" id="{F4AF62BD-252D-48C2-A751-4D616F5F4B2E}"/>
              </a:ext>
            </a:extLst>
          </p:cNvPr>
          <p:cNvSpPr>
            <a:spLocks noGrp="1"/>
          </p:cNvSpPr>
          <p:nvPr>
            <p:ph type="title"/>
          </p:nvPr>
        </p:nvSpPr>
        <p:spPr>
          <a:xfrm>
            <a:off x="529073" y="186914"/>
            <a:ext cx="10515600" cy="1325563"/>
          </a:xfrm>
        </p:spPr>
        <p:txBody>
          <a:bodyPr/>
          <a:lstStyle/>
          <a:p>
            <a:r>
              <a:rPr lang="en-US" altLang="zh-CN" dirty="0">
                <a:latin typeface="Times New Roman" panose="02020603050405020304" pitchFamily="18" charset="0"/>
                <a:cs typeface="Times New Roman" panose="02020603050405020304" pitchFamily="18" charset="0"/>
              </a:rPr>
              <a:t>Experiment Result</a:t>
            </a:r>
            <a:endParaRPr lang="zh-CN" altLang="en-US" dirty="0">
              <a:latin typeface="Times New Roman" panose="02020603050405020304" pitchFamily="18" charset="0"/>
              <a:cs typeface="Times New Roman" panose="02020603050405020304" pitchFamily="18" charset="0"/>
            </a:endParaRPr>
          </a:p>
        </p:txBody>
      </p:sp>
      <p:pic>
        <p:nvPicPr>
          <p:cNvPr id="4" name="图片 3">
            <a:extLst>
              <a:ext uri="{FF2B5EF4-FFF2-40B4-BE49-F238E27FC236}">
                <a16:creationId xmlns:a16="http://schemas.microsoft.com/office/drawing/2014/main" id="{1B952496-917C-1F6A-11FE-B8B586532DE9}"/>
              </a:ext>
            </a:extLst>
          </p:cNvPr>
          <p:cNvPicPr>
            <a:picLocks noChangeAspect="1"/>
          </p:cNvPicPr>
          <p:nvPr/>
        </p:nvPicPr>
        <p:blipFill>
          <a:blip r:embed="rId3"/>
          <a:stretch>
            <a:fillRect/>
          </a:stretch>
        </p:blipFill>
        <p:spPr>
          <a:xfrm>
            <a:off x="825953" y="1483563"/>
            <a:ext cx="10925175" cy="1781175"/>
          </a:xfrm>
          <a:prstGeom prst="rect">
            <a:avLst/>
          </a:prstGeom>
        </p:spPr>
      </p:pic>
      <p:pic>
        <p:nvPicPr>
          <p:cNvPr id="8" name="图片 7">
            <a:extLst>
              <a:ext uri="{FF2B5EF4-FFF2-40B4-BE49-F238E27FC236}">
                <a16:creationId xmlns:a16="http://schemas.microsoft.com/office/drawing/2014/main" id="{2B7811F4-5A4A-438C-3C99-A903AF19C212}"/>
              </a:ext>
            </a:extLst>
          </p:cNvPr>
          <p:cNvPicPr>
            <a:picLocks noChangeAspect="1"/>
          </p:cNvPicPr>
          <p:nvPr/>
        </p:nvPicPr>
        <p:blipFill>
          <a:blip r:embed="rId4"/>
          <a:stretch>
            <a:fillRect/>
          </a:stretch>
        </p:blipFill>
        <p:spPr>
          <a:xfrm>
            <a:off x="440871" y="3528806"/>
            <a:ext cx="5705475" cy="2362200"/>
          </a:xfrm>
          <a:prstGeom prst="rect">
            <a:avLst/>
          </a:prstGeom>
        </p:spPr>
      </p:pic>
      <p:pic>
        <p:nvPicPr>
          <p:cNvPr id="12" name="图片 11">
            <a:extLst>
              <a:ext uri="{FF2B5EF4-FFF2-40B4-BE49-F238E27FC236}">
                <a16:creationId xmlns:a16="http://schemas.microsoft.com/office/drawing/2014/main" id="{901884D2-CC67-8D80-07FF-467F498CC6AB}"/>
              </a:ext>
            </a:extLst>
          </p:cNvPr>
          <p:cNvPicPr>
            <a:picLocks noChangeAspect="1"/>
          </p:cNvPicPr>
          <p:nvPr/>
        </p:nvPicPr>
        <p:blipFill>
          <a:blip r:embed="rId5"/>
          <a:stretch>
            <a:fillRect/>
          </a:stretch>
        </p:blipFill>
        <p:spPr>
          <a:xfrm>
            <a:off x="6186208" y="3511222"/>
            <a:ext cx="5715000" cy="2466975"/>
          </a:xfrm>
          <a:prstGeom prst="rect">
            <a:avLst/>
          </a:prstGeom>
        </p:spPr>
      </p:pic>
      <p:sp>
        <p:nvSpPr>
          <p:cNvPr id="7" name="Rectangle 1">
            <a:extLst>
              <a:ext uri="{FF2B5EF4-FFF2-40B4-BE49-F238E27FC236}">
                <a16:creationId xmlns:a16="http://schemas.microsoft.com/office/drawing/2014/main" id="{C37D2493-DFC9-E0BB-88D4-3A0B373C79F1}"/>
              </a:ext>
            </a:extLst>
          </p:cNvPr>
          <p:cNvSpPr>
            <a:spLocks noChangeArrowheads="1"/>
          </p:cNvSpPr>
          <p:nvPr/>
        </p:nvSpPr>
        <p:spPr bwMode="auto">
          <a:xfrm>
            <a:off x="518972" y="6246920"/>
            <a:ext cx="1158240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zh-CN" b="1" dirty="0">
                <a:latin typeface="Arial" panose="020B0604020202020204" pitchFamily="34" charset="0"/>
              </a:rPr>
              <a:t>· Experiment Result: </a:t>
            </a:r>
            <a:r>
              <a:rPr kumimoji="0" lang="zh-CN" altLang="zh-CN" sz="1800" b="1" i="0" u="none" strike="noStrike" cap="none" normalizeH="0" baseline="0" dirty="0">
                <a:ln>
                  <a:noFill/>
                </a:ln>
                <a:solidFill>
                  <a:schemeClr val="tx1"/>
                </a:solidFill>
                <a:effectLst/>
                <a:latin typeface="Arial" panose="020B0604020202020204" pitchFamily="34" charset="0"/>
              </a:rPr>
              <a:t>Proposed Method Outperforms Existing Approaches</a:t>
            </a:r>
            <a:endParaRPr kumimoji="0" lang="en-US" altLang="zh-CN"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b="1" dirty="0">
                <a:latin typeface="Arial" panose="020B0604020202020204" pitchFamily="34" charset="0"/>
              </a:rPr>
              <a:t>· Publication: </a:t>
            </a:r>
            <a:r>
              <a:rPr kumimoji="0" lang="zh-CN" altLang="zh-CN" sz="1800" b="1" i="0" u="none" strike="noStrike" cap="none" normalizeH="0" baseline="0" dirty="0">
                <a:ln>
                  <a:noFill/>
                </a:ln>
                <a:solidFill>
                  <a:srgbClr val="FF0000"/>
                </a:solidFill>
                <a:effectLst/>
                <a:latin typeface="Arial" panose="020B0604020202020204" pitchFamily="34" charset="0"/>
              </a:rPr>
              <a:t>IEEE Transactions on Sustainable Energy</a:t>
            </a:r>
            <a:r>
              <a:rPr kumimoji="0" lang="en-US" altLang="zh-CN" sz="1800" b="1" i="0" u="none" strike="noStrike" cap="none" normalizeH="0" baseline="0" dirty="0">
                <a:ln>
                  <a:noFill/>
                </a:ln>
                <a:solidFill>
                  <a:srgbClr val="FF0000"/>
                </a:solidFill>
                <a:effectLst/>
                <a:latin typeface="Arial" panose="020B0604020202020204" pitchFamily="34" charset="0"/>
              </a:rPr>
              <a:t> </a:t>
            </a:r>
            <a:r>
              <a:rPr kumimoji="0" lang="en-US" altLang="zh-CN" sz="1800" b="1" i="0" u="none" strike="noStrike" cap="none" normalizeH="0" baseline="0" dirty="0">
                <a:ln>
                  <a:noFill/>
                </a:ln>
                <a:effectLst/>
                <a:latin typeface="Arial" panose="020B0604020202020204" pitchFamily="34" charset="0"/>
              </a:rPr>
              <a:t>(Forecasting method) </a:t>
            </a:r>
            <a:r>
              <a:rPr kumimoji="0" lang="en-US" altLang="zh-CN" sz="1800" b="1" i="0" u="none" strike="noStrike" cap="none" normalizeH="0" baseline="0" dirty="0">
                <a:ln>
                  <a:noFill/>
                </a:ln>
                <a:solidFill>
                  <a:srgbClr val="FF0000"/>
                </a:solidFill>
                <a:effectLst/>
                <a:latin typeface="Arial" panose="020B0604020202020204" pitchFamily="34" charset="0"/>
              </a:rPr>
              <a:t>&amp;</a:t>
            </a:r>
            <a:r>
              <a:rPr kumimoji="0" lang="zh-CN" altLang="zh-CN" sz="1800" b="1" i="0" u="none" strike="noStrike" cap="none" normalizeH="0" baseline="0" dirty="0">
                <a:ln>
                  <a:noFill/>
                </a:ln>
                <a:solidFill>
                  <a:srgbClr val="FF0000"/>
                </a:solidFill>
                <a:effectLst/>
                <a:latin typeface="Arial" panose="020B0604020202020204" pitchFamily="34" charset="0"/>
              </a:rPr>
              <a:t> Solar Energy</a:t>
            </a:r>
            <a:r>
              <a:rPr kumimoji="0" lang="en-US" altLang="zh-CN" sz="1800" b="1" i="0" u="none" strike="noStrike" cap="none" normalizeH="0" baseline="0" dirty="0">
                <a:ln>
                  <a:noFill/>
                </a:ln>
                <a:solidFill>
                  <a:srgbClr val="FF0000"/>
                </a:solidFill>
                <a:effectLst/>
                <a:latin typeface="Arial" panose="020B0604020202020204" pitchFamily="34" charset="0"/>
              </a:rPr>
              <a:t> </a:t>
            </a:r>
            <a:r>
              <a:rPr kumimoji="0" lang="en-US" altLang="zh-CN" sz="1800" b="1" i="0" u="none" strike="noStrike" cap="none" normalizeH="0" baseline="0" dirty="0">
                <a:ln>
                  <a:noFill/>
                </a:ln>
                <a:effectLst/>
                <a:latin typeface="Arial" panose="020B0604020202020204" pitchFamily="34" charset="0"/>
              </a:rPr>
              <a:t>(dataset) </a:t>
            </a:r>
            <a:endParaRPr kumimoji="0" lang="zh-CN" altLang="zh-CN" sz="1800" b="0" i="0" u="none" strike="noStrike" cap="none" normalizeH="0" baseline="0" dirty="0">
              <a:ln>
                <a:noFill/>
              </a:ln>
              <a:effectLst/>
              <a:latin typeface="Arial" panose="020B0604020202020204" pitchFamily="34" charset="0"/>
            </a:endParaRPr>
          </a:p>
        </p:txBody>
      </p:sp>
      <p:cxnSp>
        <p:nvCxnSpPr>
          <p:cNvPr id="10" name="直接连接符 9">
            <a:extLst>
              <a:ext uri="{FF2B5EF4-FFF2-40B4-BE49-F238E27FC236}">
                <a16:creationId xmlns:a16="http://schemas.microsoft.com/office/drawing/2014/main" id="{64FE78F1-EAAC-7668-D3C8-AB19DDB6642A}"/>
              </a:ext>
            </a:extLst>
          </p:cNvPr>
          <p:cNvCxnSpPr>
            <a:cxnSpLocks/>
          </p:cNvCxnSpPr>
          <p:nvPr/>
        </p:nvCxnSpPr>
        <p:spPr>
          <a:xfrm>
            <a:off x="0" y="6263547"/>
            <a:ext cx="12192000" cy="0"/>
          </a:xfrm>
          <a:prstGeom prst="line">
            <a:avLst/>
          </a:prstGeom>
          <a:ln w="31750" cmpd="sng">
            <a:solidFill>
              <a:schemeClr val="bg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11" name="图片 10">
            <a:extLst>
              <a:ext uri="{FF2B5EF4-FFF2-40B4-BE49-F238E27FC236}">
                <a16:creationId xmlns:a16="http://schemas.microsoft.com/office/drawing/2014/main" id="{2A26A7E5-8C0E-9D37-06DC-84EECAA4AE10}"/>
              </a:ext>
            </a:extLst>
          </p:cNvPr>
          <p:cNvPicPr>
            <a:picLocks noChangeAspect="1"/>
          </p:cNvPicPr>
          <p:nvPr/>
        </p:nvPicPr>
        <p:blipFill>
          <a:blip r:embed="rId6"/>
          <a:srcRect l="21955" t="19874" r="21895" b="21002"/>
          <a:stretch/>
        </p:blipFill>
        <p:spPr>
          <a:xfrm>
            <a:off x="41566" y="6294393"/>
            <a:ext cx="526276" cy="554135"/>
          </a:xfrm>
          <a:prstGeom prst="rect">
            <a:avLst/>
          </a:prstGeom>
        </p:spPr>
      </p:pic>
      <p:sp>
        <p:nvSpPr>
          <p:cNvPr id="15" name="文本框 14">
            <a:extLst>
              <a:ext uri="{FF2B5EF4-FFF2-40B4-BE49-F238E27FC236}">
                <a16:creationId xmlns:a16="http://schemas.microsoft.com/office/drawing/2014/main" id="{D326ED22-E087-A50B-2AB6-B00835B4138A}"/>
              </a:ext>
            </a:extLst>
          </p:cNvPr>
          <p:cNvSpPr txBox="1"/>
          <p:nvPr/>
        </p:nvSpPr>
        <p:spPr>
          <a:xfrm>
            <a:off x="11730444" y="6481354"/>
            <a:ext cx="300082"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8</a:t>
            </a:r>
            <a:endParaRPr lang="zh-CN" altLang="en-US" b="1"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357589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E87EA737-7EC4-B996-B103-3F2CAEB51CE0}"/>
              </a:ext>
            </a:extLst>
          </p:cNvPr>
          <p:cNvSpPr/>
          <p:nvPr/>
        </p:nvSpPr>
        <p:spPr>
          <a:xfrm>
            <a:off x="0" y="6275551"/>
            <a:ext cx="12192000" cy="621620"/>
          </a:xfrm>
          <a:prstGeom prst="rect">
            <a:avLst/>
          </a:prstGeom>
          <a:solidFill>
            <a:srgbClr val="7DFFFC">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标题 1">
            <a:extLst>
              <a:ext uri="{FF2B5EF4-FFF2-40B4-BE49-F238E27FC236}">
                <a16:creationId xmlns:a16="http://schemas.microsoft.com/office/drawing/2014/main" id="{FF130010-21A2-47F1-F536-7644FF014133}"/>
              </a:ext>
            </a:extLst>
          </p:cNvPr>
          <p:cNvSpPr>
            <a:spLocks noGrp="1"/>
          </p:cNvSpPr>
          <p:nvPr>
            <p:ph type="title"/>
          </p:nvPr>
        </p:nvSpPr>
        <p:spPr>
          <a:xfrm>
            <a:off x="519222" y="-35976"/>
            <a:ext cx="11395292" cy="1325563"/>
          </a:xfrm>
        </p:spPr>
        <p:txBody>
          <a:bodyPr>
            <a:normAutofit/>
          </a:bodyPr>
          <a:lstStyle/>
          <a:p>
            <a:r>
              <a:rPr lang="en-US" altLang="zh-CN" sz="3200" dirty="0">
                <a:latin typeface="Times New Roman" panose="02020603050405020304" pitchFamily="18" charset="0"/>
                <a:cs typeface="Times New Roman" panose="02020603050405020304" pitchFamily="18" charset="0"/>
              </a:rPr>
              <a:t>Critical Clearing Time (CCT)</a:t>
            </a:r>
            <a:r>
              <a:rPr lang="zh-CN" altLang="en-US" sz="3200" dirty="0">
                <a:latin typeface="Times New Roman" panose="02020603050405020304" pitchFamily="18" charset="0"/>
                <a:cs typeface="Times New Roman" panose="02020603050405020304" pitchFamily="18" charset="0"/>
              </a:rPr>
              <a:t> </a:t>
            </a:r>
            <a:r>
              <a:rPr lang="en-US" altLang="zh-CN" sz="3200" dirty="0">
                <a:latin typeface="Times New Roman" panose="02020603050405020304" pitchFamily="18" charset="0"/>
                <a:cs typeface="Times New Roman" panose="02020603050405020304" pitchFamily="18" charset="0"/>
              </a:rPr>
              <a:t>Predicting for Grid System</a:t>
            </a:r>
            <a:endParaRPr lang="zh-CN" altLang="en-US" sz="3200"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D43153F7-2141-F3BE-3E0F-A41FB7333F97}"/>
              </a:ext>
            </a:extLst>
          </p:cNvPr>
          <p:cNvPicPr>
            <a:picLocks noChangeAspect="1"/>
          </p:cNvPicPr>
          <p:nvPr/>
        </p:nvPicPr>
        <p:blipFill>
          <a:blip r:embed="rId3"/>
          <a:stretch>
            <a:fillRect/>
          </a:stretch>
        </p:blipFill>
        <p:spPr>
          <a:xfrm>
            <a:off x="7489058" y="1196102"/>
            <a:ext cx="4071649" cy="3769111"/>
          </a:xfrm>
          <a:prstGeom prst="rect">
            <a:avLst/>
          </a:prstGeom>
        </p:spPr>
      </p:pic>
      <p:sp>
        <p:nvSpPr>
          <p:cNvPr id="10" name="文本框 9">
            <a:extLst>
              <a:ext uri="{FF2B5EF4-FFF2-40B4-BE49-F238E27FC236}">
                <a16:creationId xmlns:a16="http://schemas.microsoft.com/office/drawing/2014/main" id="{4225F6FC-2A15-BB3E-9F6A-CBA7348AA07B}"/>
              </a:ext>
            </a:extLst>
          </p:cNvPr>
          <p:cNvSpPr txBox="1"/>
          <p:nvPr/>
        </p:nvSpPr>
        <p:spPr>
          <a:xfrm>
            <a:off x="7566905" y="5269665"/>
            <a:ext cx="4216400" cy="369332"/>
          </a:xfrm>
          <a:prstGeom prst="rect">
            <a:avLst/>
          </a:prstGeom>
          <a:noFill/>
        </p:spPr>
        <p:txBody>
          <a:bodyPr wrap="square">
            <a:spAutoFit/>
          </a:bodyPr>
          <a:lstStyle/>
          <a:p>
            <a:pPr algn="just"/>
            <a:r>
              <a:rPr lang="en-US" altLang="zh-CN" dirty="0">
                <a:latin typeface="Times New Roman" panose="02020603050405020304" pitchFamily="18" charset="0"/>
                <a:cs typeface="Times New Roman" panose="02020603050405020304" pitchFamily="18" charset="0"/>
              </a:rPr>
              <a:t>Experiment on the IEEE 39-bus system.</a:t>
            </a:r>
            <a:endParaRPr lang="zh-CN" altLang="en-US" dirty="0">
              <a:latin typeface="Times New Roman" panose="02020603050405020304" pitchFamily="18" charset="0"/>
              <a:cs typeface="Times New Roman" panose="02020603050405020304" pitchFamily="18" charset="0"/>
            </a:endParaRPr>
          </a:p>
        </p:txBody>
      </p:sp>
      <p:grpSp>
        <p:nvGrpSpPr>
          <p:cNvPr id="42" name="组合 41">
            <a:extLst>
              <a:ext uri="{FF2B5EF4-FFF2-40B4-BE49-F238E27FC236}">
                <a16:creationId xmlns:a16="http://schemas.microsoft.com/office/drawing/2014/main" id="{C152B406-64A9-B439-4F3C-F3D95D9EB0E4}"/>
              </a:ext>
            </a:extLst>
          </p:cNvPr>
          <p:cNvGrpSpPr/>
          <p:nvPr/>
        </p:nvGrpSpPr>
        <p:grpSpPr>
          <a:xfrm>
            <a:off x="568842" y="1670101"/>
            <a:ext cx="6604947" cy="3219051"/>
            <a:chOff x="5446347" y="1552565"/>
            <a:chExt cx="6604947" cy="3093797"/>
          </a:xfrm>
        </p:grpSpPr>
        <p:sp>
          <p:nvSpPr>
            <p:cNvPr id="26" name="文本框 25">
              <a:extLst>
                <a:ext uri="{FF2B5EF4-FFF2-40B4-BE49-F238E27FC236}">
                  <a16:creationId xmlns:a16="http://schemas.microsoft.com/office/drawing/2014/main" id="{D4E47D9F-5B44-4D9B-901C-0736ADB4A6BC}"/>
                </a:ext>
              </a:extLst>
            </p:cNvPr>
            <p:cNvSpPr txBox="1"/>
            <p:nvPr/>
          </p:nvSpPr>
          <p:spPr>
            <a:xfrm>
              <a:off x="10824837" y="3393178"/>
              <a:ext cx="1226457" cy="461665"/>
            </a:xfrm>
            <a:prstGeom prst="rect">
              <a:avLst/>
            </a:prstGeom>
            <a:noFill/>
          </p:spPr>
          <p:txBody>
            <a:bodyPr wrap="square">
              <a:spAutoFit/>
            </a:bodyPr>
            <a:lstStyle/>
            <a:p>
              <a:pPr algn="ctr"/>
              <a:r>
                <a:rPr lang="en-US" altLang="zh-CN" sz="1200" dirty="0">
                  <a:effectLst/>
                  <a:latin typeface="Times New Roman" panose="02020603050405020304" pitchFamily="18" charset="0"/>
                  <a:cs typeface="Times New Roman" panose="02020603050405020304" pitchFamily="18" charset="0"/>
                </a:rPr>
                <a:t>Power Angle</a:t>
              </a:r>
            </a:p>
            <a:p>
              <a:pPr algn="ctr"/>
              <a:r>
                <a:rPr lang="en-US" altLang="zh-CN" sz="1200" dirty="0">
                  <a:latin typeface="Times New Roman" panose="02020603050405020304" pitchFamily="18" charset="0"/>
                  <a:cs typeface="Times New Roman" panose="02020603050405020304" pitchFamily="18" charset="0"/>
                </a:rPr>
                <a:t>CCT</a:t>
              </a:r>
              <a:endParaRPr lang="zh-CN" altLang="en-US" sz="1200" dirty="0">
                <a:latin typeface="Times New Roman" panose="02020603050405020304" pitchFamily="18" charset="0"/>
                <a:cs typeface="Times New Roman" panose="02020603050405020304" pitchFamily="18" charset="0"/>
              </a:endParaRPr>
            </a:p>
          </p:txBody>
        </p:sp>
        <p:pic>
          <p:nvPicPr>
            <p:cNvPr id="16" name="图片 15">
              <a:extLst>
                <a:ext uri="{FF2B5EF4-FFF2-40B4-BE49-F238E27FC236}">
                  <a16:creationId xmlns:a16="http://schemas.microsoft.com/office/drawing/2014/main" id="{B29639DD-6F7B-65F6-7221-C466F0A586FC}"/>
                </a:ext>
              </a:extLst>
            </p:cNvPr>
            <p:cNvPicPr>
              <a:picLocks noChangeAspect="1"/>
            </p:cNvPicPr>
            <p:nvPr/>
          </p:nvPicPr>
          <p:blipFill>
            <a:blip r:embed="rId4"/>
            <a:stretch>
              <a:fillRect/>
            </a:stretch>
          </p:blipFill>
          <p:spPr>
            <a:xfrm>
              <a:off x="5734980" y="1552565"/>
              <a:ext cx="6244652" cy="3093797"/>
            </a:xfrm>
            <a:prstGeom prst="rect">
              <a:avLst/>
            </a:prstGeom>
          </p:spPr>
        </p:pic>
        <p:sp>
          <p:nvSpPr>
            <p:cNvPr id="18" name="文本框 17">
              <a:extLst>
                <a:ext uri="{FF2B5EF4-FFF2-40B4-BE49-F238E27FC236}">
                  <a16:creationId xmlns:a16="http://schemas.microsoft.com/office/drawing/2014/main" id="{EED9784D-8535-91A1-3CEA-6D12C611E3F8}"/>
                </a:ext>
              </a:extLst>
            </p:cNvPr>
            <p:cNvSpPr txBox="1"/>
            <p:nvPr/>
          </p:nvSpPr>
          <p:spPr>
            <a:xfrm>
              <a:off x="6718263" y="1687234"/>
              <a:ext cx="2449286" cy="307777"/>
            </a:xfrm>
            <a:prstGeom prst="rect">
              <a:avLst/>
            </a:prstGeom>
            <a:noFill/>
          </p:spPr>
          <p:txBody>
            <a:bodyPr wrap="square">
              <a:spAutoFit/>
            </a:bodyPr>
            <a:lstStyle/>
            <a:p>
              <a:r>
                <a:rPr lang="en-US" altLang="zh-CN" sz="1400" dirty="0">
                  <a:latin typeface="Times New Roman" panose="02020603050405020304" pitchFamily="18" charset="0"/>
                  <a:cs typeface="Times New Roman" panose="02020603050405020304" pitchFamily="18" charset="0"/>
                </a:rPr>
                <a:t>Convolution on Bus 1</a:t>
              </a:r>
              <a:endParaRPr lang="zh-CN" altLang="en-US" sz="1400" dirty="0">
                <a:latin typeface="Times New Roman" panose="02020603050405020304" pitchFamily="18" charset="0"/>
                <a:cs typeface="Times New Roman" panose="02020603050405020304" pitchFamily="18" charset="0"/>
              </a:endParaRPr>
            </a:p>
          </p:txBody>
        </p:sp>
        <p:sp>
          <p:nvSpPr>
            <p:cNvPr id="19" name="文本框 18">
              <a:extLst>
                <a:ext uri="{FF2B5EF4-FFF2-40B4-BE49-F238E27FC236}">
                  <a16:creationId xmlns:a16="http://schemas.microsoft.com/office/drawing/2014/main" id="{7DE814E6-AD44-2C2C-1797-8AE482BD9D4E}"/>
                </a:ext>
              </a:extLst>
            </p:cNvPr>
            <p:cNvSpPr txBox="1"/>
            <p:nvPr/>
          </p:nvSpPr>
          <p:spPr>
            <a:xfrm>
              <a:off x="6718263" y="4212719"/>
              <a:ext cx="2449286" cy="307777"/>
            </a:xfrm>
            <a:prstGeom prst="rect">
              <a:avLst/>
            </a:prstGeom>
            <a:noFill/>
          </p:spPr>
          <p:txBody>
            <a:bodyPr wrap="square">
              <a:spAutoFit/>
            </a:bodyPr>
            <a:lstStyle/>
            <a:p>
              <a:r>
                <a:rPr lang="en-US" altLang="zh-CN" sz="1400" dirty="0">
                  <a:latin typeface="Times New Roman" panose="02020603050405020304" pitchFamily="18" charset="0"/>
                  <a:cs typeface="Times New Roman" panose="02020603050405020304" pitchFamily="18" charset="0"/>
                </a:rPr>
                <a:t>Convolution on Bus N</a:t>
              </a:r>
              <a:endParaRPr lang="zh-CN" altLang="en-US" sz="1400" dirty="0">
                <a:latin typeface="Times New Roman" panose="02020603050405020304" pitchFamily="18" charset="0"/>
                <a:cs typeface="Times New Roman" panose="02020603050405020304" pitchFamily="18" charset="0"/>
              </a:endParaRPr>
            </a:p>
          </p:txBody>
        </p:sp>
        <p:sp>
          <p:nvSpPr>
            <p:cNvPr id="21" name="文本框 20">
              <a:extLst>
                <a:ext uri="{FF2B5EF4-FFF2-40B4-BE49-F238E27FC236}">
                  <a16:creationId xmlns:a16="http://schemas.microsoft.com/office/drawing/2014/main" id="{DFD5821A-F3C5-F8C7-F6DA-14CCD2C28A8B}"/>
                </a:ext>
              </a:extLst>
            </p:cNvPr>
            <p:cNvSpPr txBox="1"/>
            <p:nvPr/>
          </p:nvSpPr>
          <p:spPr>
            <a:xfrm>
              <a:off x="6725520" y="2897428"/>
              <a:ext cx="769063" cy="369332"/>
            </a:xfrm>
            <a:prstGeom prst="rect">
              <a:avLst/>
            </a:prstGeom>
            <a:noFill/>
          </p:spPr>
          <p:txBody>
            <a:bodyPr wrap="square">
              <a:spAutoFit/>
            </a:bodyPr>
            <a:lstStyle/>
            <a:p>
              <a:r>
                <a:rPr lang="en-US" altLang="zh-CN" sz="1800" dirty="0">
                  <a:latin typeface="Times New Roman" panose="02020603050405020304" pitchFamily="18" charset="0"/>
                  <a:cs typeface="Times New Roman" panose="02020603050405020304" pitchFamily="18" charset="0"/>
                </a:rPr>
                <a:t>Conv</a:t>
              </a:r>
              <a:endParaRPr lang="zh-CN" altLang="en-US" dirty="0">
                <a:latin typeface="Times New Roman" panose="02020603050405020304" pitchFamily="18" charset="0"/>
                <a:cs typeface="Times New Roman" panose="02020603050405020304" pitchFamily="18" charset="0"/>
              </a:endParaRPr>
            </a:p>
          </p:txBody>
        </p:sp>
        <p:sp>
          <p:nvSpPr>
            <p:cNvPr id="22" name="文本框 21">
              <a:extLst>
                <a:ext uri="{FF2B5EF4-FFF2-40B4-BE49-F238E27FC236}">
                  <a16:creationId xmlns:a16="http://schemas.microsoft.com/office/drawing/2014/main" id="{C5C1EC98-A864-ECBF-8215-38CF14E9CD44}"/>
                </a:ext>
              </a:extLst>
            </p:cNvPr>
            <p:cNvSpPr txBox="1"/>
            <p:nvPr/>
          </p:nvSpPr>
          <p:spPr>
            <a:xfrm>
              <a:off x="7933933" y="2892535"/>
              <a:ext cx="769063" cy="369332"/>
            </a:xfrm>
            <a:prstGeom prst="rect">
              <a:avLst/>
            </a:prstGeom>
            <a:noFill/>
          </p:spPr>
          <p:txBody>
            <a:bodyPr wrap="square">
              <a:spAutoFit/>
            </a:bodyPr>
            <a:lstStyle/>
            <a:p>
              <a:r>
                <a:rPr lang="en-US" altLang="zh-CN" sz="1800" dirty="0">
                  <a:latin typeface="Times New Roman" panose="02020603050405020304" pitchFamily="18" charset="0"/>
                  <a:cs typeface="Times New Roman" panose="02020603050405020304" pitchFamily="18" charset="0"/>
                </a:rPr>
                <a:t>Conv</a:t>
              </a:r>
              <a:endParaRPr lang="zh-CN" altLang="en-US" dirty="0">
                <a:latin typeface="Times New Roman" panose="02020603050405020304" pitchFamily="18" charset="0"/>
                <a:cs typeface="Times New Roman" panose="02020603050405020304" pitchFamily="18" charset="0"/>
              </a:endParaRPr>
            </a:p>
          </p:txBody>
        </p:sp>
        <p:sp>
          <p:nvSpPr>
            <p:cNvPr id="24" name="文本框 23">
              <a:extLst>
                <a:ext uri="{FF2B5EF4-FFF2-40B4-BE49-F238E27FC236}">
                  <a16:creationId xmlns:a16="http://schemas.microsoft.com/office/drawing/2014/main" id="{923BB0F2-528C-5F64-FEFE-B9C53D651D4F}"/>
                </a:ext>
              </a:extLst>
            </p:cNvPr>
            <p:cNvSpPr txBox="1"/>
            <p:nvPr/>
          </p:nvSpPr>
          <p:spPr>
            <a:xfrm>
              <a:off x="10999009" y="2262973"/>
              <a:ext cx="849086" cy="461665"/>
            </a:xfrm>
            <a:prstGeom prst="rect">
              <a:avLst/>
            </a:prstGeom>
            <a:noFill/>
          </p:spPr>
          <p:txBody>
            <a:bodyPr wrap="square">
              <a:spAutoFit/>
            </a:bodyPr>
            <a:lstStyle/>
            <a:p>
              <a:pPr algn="ctr"/>
              <a:r>
                <a:rPr lang="en-US" altLang="zh-CN" sz="1200" dirty="0">
                  <a:latin typeface="Times New Roman" panose="02020603050405020304" pitchFamily="18" charset="0"/>
                  <a:cs typeface="Times New Roman" panose="02020603050405020304" pitchFamily="18" charset="0"/>
                </a:rPr>
                <a:t>Voltage </a:t>
              </a:r>
            </a:p>
            <a:p>
              <a:pPr algn="ctr"/>
              <a:r>
                <a:rPr lang="en-US" altLang="zh-CN" sz="1200" dirty="0">
                  <a:latin typeface="Times New Roman" panose="02020603050405020304" pitchFamily="18" charset="0"/>
                  <a:cs typeface="Times New Roman" panose="02020603050405020304" pitchFamily="18" charset="0"/>
                </a:rPr>
                <a:t>CCT</a:t>
              </a:r>
              <a:endParaRPr lang="zh-CN" altLang="en-US" sz="1200" dirty="0">
                <a:latin typeface="Times New Roman" panose="02020603050405020304" pitchFamily="18" charset="0"/>
                <a:cs typeface="Times New Roman" panose="02020603050405020304" pitchFamily="18" charset="0"/>
              </a:endParaRPr>
            </a:p>
          </p:txBody>
        </p:sp>
        <p:sp>
          <p:nvSpPr>
            <p:cNvPr id="27" name="文本框 26">
              <a:extLst>
                <a:ext uri="{FF2B5EF4-FFF2-40B4-BE49-F238E27FC236}">
                  <a16:creationId xmlns:a16="http://schemas.microsoft.com/office/drawing/2014/main" id="{7C60B63F-2309-88B6-9F0E-756DAD75423B}"/>
                </a:ext>
              </a:extLst>
            </p:cNvPr>
            <p:cNvSpPr txBox="1"/>
            <p:nvPr/>
          </p:nvSpPr>
          <p:spPr>
            <a:xfrm>
              <a:off x="5446347" y="1990976"/>
              <a:ext cx="359394" cy="923330"/>
            </a:xfrm>
            <a:prstGeom prst="rect">
              <a:avLst/>
            </a:prstGeom>
            <a:noFill/>
          </p:spPr>
          <p:txBody>
            <a:bodyPr wrap="none" rtlCol="0">
              <a:spAutoFit/>
            </a:bodyPr>
            <a:lstStyle/>
            <a:p>
              <a:r>
                <a:rPr lang="en-US" altLang="zh-CN" dirty="0"/>
                <a:t>P</a:t>
              </a:r>
              <a:br>
                <a:rPr lang="en-US" altLang="zh-CN" dirty="0"/>
              </a:br>
              <a:r>
                <a:rPr lang="en-US" altLang="zh-CN" dirty="0"/>
                <a:t>Q</a:t>
              </a:r>
              <a:br>
                <a:rPr lang="en-US" altLang="zh-CN" dirty="0"/>
              </a:br>
              <a:r>
                <a:rPr lang="en-US" altLang="zh-CN" dirty="0"/>
                <a:t>V</a:t>
              </a:r>
              <a:endParaRPr lang="zh-CN" altLang="en-US" dirty="0"/>
            </a:p>
          </p:txBody>
        </p:sp>
        <p:sp>
          <p:nvSpPr>
            <p:cNvPr id="28" name="文本框 27">
              <a:extLst>
                <a:ext uri="{FF2B5EF4-FFF2-40B4-BE49-F238E27FC236}">
                  <a16:creationId xmlns:a16="http://schemas.microsoft.com/office/drawing/2014/main" id="{3B4C35CA-03CA-E4EF-45EA-9977F656F72B}"/>
                </a:ext>
              </a:extLst>
            </p:cNvPr>
            <p:cNvSpPr txBox="1"/>
            <p:nvPr/>
          </p:nvSpPr>
          <p:spPr>
            <a:xfrm>
              <a:off x="5453604" y="3443277"/>
              <a:ext cx="359394" cy="923330"/>
            </a:xfrm>
            <a:prstGeom prst="rect">
              <a:avLst/>
            </a:prstGeom>
            <a:noFill/>
          </p:spPr>
          <p:txBody>
            <a:bodyPr wrap="none" rtlCol="0">
              <a:spAutoFit/>
            </a:bodyPr>
            <a:lstStyle/>
            <a:p>
              <a:r>
                <a:rPr lang="en-US" altLang="zh-CN" dirty="0"/>
                <a:t>P</a:t>
              </a:r>
              <a:br>
                <a:rPr lang="en-US" altLang="zh-CN" dirty="0"/>
              </a:br>
              <a:r>
                <a:rPr lang="en-US" altLang="zh-CN" dirty="0"/>
                <a:t>Q</a:t>
              </a:r>
              <a:br>
                <a:rPr lang="en-US" altLang="zh-CN" dirty="0"/>
              </a:br>
              <a:r>
                <a:rPr lang="en-US" altLang="zh-CN" dirty="0"/>
                <a:t>V</a:t>
              </a:r>
              <a:endParaRPr lang="zh-CN" altLang="en-US" dirty="0"/>
            </a:p>
          </p:txBody>
        </p:sp>
        <p:cxnSp>
          <p:nvCxnSpPr>
            <p:cNvPr id="31" name="直接箭头连接符 30">
              <a:extLst>
                <a:ext uri="{FF2B5EF4-FFF2-40B4-BE49-F238E27FC236}">
                  <a16:creationId xmlns:a16="http://schemas.microsoft.com/office/drawing/2014/main" id="{F1BBDB42-655B-6FEF-5DB2-DD8C006E5512}"/>
                </a:ext>
              </a:extLst>
            </p:cNvPr>
            <p:cNvCxnSpPr>
              <a:cxnSpLocks/>
            </p:cNvCxnSpPr>
            <p:nvPr/>
          </p:nvCxnSpPr>
          <p:spPr>
            <a:xfrm>
              <a:off x="5695535" y="2165909"/>
              <a:ext cx="19681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3" name="直接箭头连接符 32">
              <a:extLst>
                <a:ext uri="{FF2B5EF4-FFF2-40B4-BE49-F238E27FC236}">
                  <a16:creationId xmlns:a16="http://schemas.microsoft.com/office/drawing/2014/main" id="{397289D2-D30C-2AF4-AF65-2B758A98E496}"/>
                </a:ext>
              </a:extLst>
            </p:cNvPr>
            <p:cNvCxnSpPr>
              <a:cxnSpLocks/>
            </p:cNvCxnSpPr>
            <p:nvPr/>
          </p:nvCxnSpPr>
          <p:spPr>
            <a:xfrm>
              <a:off x="5707335" y="2452641"/>
              <a:ext cx="19681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直接箭头连接符 33">
              <a:extLst>
                <a:ext uri="{FF2B5EF4-FFF2-40B4-BE49-F238E27FC236}">
                  <a16:creationId xmlns:a16="http://schemas.microsoft.com/office/drawing/2014/main" id="{0CE8D4A3-C914-7377-9F5E-E15950150113}"/>
                </a:ext>
              </a:extLst>
            </p:cNvPr>
            <p:cNvCxnSpPr>
              <a:cxnSpLocks/>
            </p:cNvCxnSpPr>
            <p:nvPr/>
          </p:nvCxnSpPr>
          <p:spPr>
            <a:xfrm>
              <a:off x="5695535" y="2724638"/>
              <a:ext cx="19681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5" name="直接箭头连接符 34">
              <a:extLst>
                <a:ext uri="{FF2B5EF4-FFF2-40B4-BE49-F238E27FC236}">
                  <a16:creationId xmlns:a16="http://schemas.microsoft.com/office/drawing/2014/main" id="{E1F3ED6F-4C9E-146E-E5CA-13972163EE90}"/>
                </a:ext>
              </a:extLst>
            </p:cNvPr>
            <p:cNvCxnSpPr>
              <a:cxnSpLocks/>
            </p:cNvCxnSpPr>
            <p:nvPr/>
          </p:nvCxnSpPr>
          <p:spPr>
            <a:xfrm>
              <a:off x="5706425" y="3616424"/>
              <a:ext cx="19681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6" name="直接箭头连接符 35">
              <a:extLst>
                <a:ext uri="{FF2B5EF4-FFF2-40B4-BE49-F238E27FC236}">
                  <a16:creationId xmlns:a16="http://schemas.microsoft.com/office/drawing/2014/main" id="{5E7C6FF5-5263-6BF7-FF6F-CF4AD0EFCB97}"/>
                </a:ext>
              </a:extLst>
            </p:cNvPr>
            <p:cNvCxnSpPr>
              <a:cxnSpLocks/>
            </p:cNvCxnSpPr>
            <p:nvPr/>
          </p:nvCxnSpPr>
          <p:spPr>
            <a:xfrm>
              <a:off x="5718225" y="3903156"/>
              <a:ext cx="19681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7" name="直接箭头连接符 36">
              <a:extLst>
                <a:ext uri="{FF2B5EF4-FFF2-40B4-BE49-F238E27FC236}">
                  <a16:creationId xmlns:a16="http://schemas.microsoft.com/office/drawing/2014/main" id="{D0FC5BA6-ABA3-ADDC-5F84-EB8061D65ECC}"/>
                </a:ext>
              </a:extLst>
            </p:cNvPr>
            <p:cNvCxnSpPr>
              <a:cxnSpLocks/>
            </p:cNvCxnSpPr>
            <p:nvPr/>
          </p:nvCxnSpPr>
          <p:spPr>
            <a:xfrm>
              <a:off x="5706425" y="4175153"/>
              <a:ext cx="19681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0" name="文本框 39">
              <a:extLst>
                <a:ext uri="{FF2B5EF4-FFF2-40B4-BE49-F238E27FC236}">
                  <a16:creationId xmlns:a16="http://schemas.microsoft.com/office/drawing/2014/main" id="{9B721123-701D-7137-E1E8-CA0D9C8F7719}"/>
                </a:ext>
              </a:extLst>
            </p:cNvPr>
            <p:cNvSpPr txBox="1"/>
            <p:nvPr/>
          </p:nvSpPr>
          <p:spPr>
            <a:xfrm>
              <a:off x="10150832" y="4175153"/>
              <a:ext cx="606256" cy="369332"/>
            </a:xfrm>
            <a:prstGeom prst="rect">
              <a:avLst/>
            </a:prstGeom>
            <a:noFill/>
          </p:spPr>
          <p:txBody>
            <a:bodyPr wrap="none" rtlCol="0">
              <a:spAutoFit/>
            </a:bodyPr>
            <a:lstStyle/>
            <a:p>
              <a:r>
                <a:rPr lang="en-US" altLang="zh-CN" dirty="0"/>
                <a:t>FCN</a:t>
              </a:r>
              <a:endParaRPr lang="zh-CN" altLang="en-US" dirty="0"/>
            </a:p>
          </p:txBody>
        </p:sp>
        <p:sp>
          <p:nvSpPr>
            <p:cNvPr id="41" name="文本框 40">
              <a:extLst>
                <a:ext uri="{FF2B5EF4-FFF2-40B4-BE49-F238E27FC236}">
                  <a16:creationId xmlns:a16="http://schemas.microsoft.com/office/drawing/2014/main" id="{E6A2652C-5BA5-4659-0D1F-793D509E3DA6}"/>
                </a:ext>
              </a:extLst>
            </p:cNvPr>
            <p:cNvSpPr txBox="1"/>
            <p:nvPr/>
          </p:nvSpPr>
          <p:spPr>
            <a:xfrm>
              <a:off x="9044610" y="2611262"/>
              <a:ext cx="461665" cy="985206"/>
            </a:xfrm>
            <a:prstGeom prst="rect">
              <a:avLst/>
            </a:prstGeom>
            <a:noFill/>
          </p:spPr>
          <p:txBody>
            <a:bodyPr vert="eaVert" wrap="none" rtlCol="0">
              <a:spAutoFit/>
            </a:bodyPr>
            <a:lstStyle/>
            <a:p>
              <a:r>
                <a:rPr lang="en-US" altLang="zh-CN" dirty="0"/>
                <a:t>attention</a:t>
              </a:r>
              <a:endParaRPr lang="zh-CN" altLang="en-US" dirty="0"/>
            </a:p>
          </p:txBody>
        </p:sp>
      </p:grpSp>
      <p:sp>
        <p:nvSpPr>
          <p:cNvPr id="45" name="Rectangle 2">
            <a:extLst>
              <a:ext uri="{FF2B5EF4-FFF2-40B4-BE49-F238E27FC236}">
                <a16:creationId xmlns:a16="http://schemas.microsoft.com/office/drawing/2014/main" id="{78707AAA-0821-095E-A1C0-15316A253C55}"/>
              </a:ext>
            </a:extLst>
          </p:cNvPr>
          <p:cNvSpPr>
            <a:spLocks noChangeArrowheads="1"/>
          </p:cNvSpPr>
          <p:nvPr/>
        </p:nvSpPr>
        <p:spPr bwMode="auto">
          <a:xfrm>
            <a:off x="1124620" y="5121077"/>
            <a:ext cx="569368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lang="en-US" altLang="zh-CN" dirty="0">
                <a:latin typeface="Times New Roman" panose="02020603050405020304" pitchFamily="18" charset="0"/>
                <a:cs typeface="Times New Roman" panose="02020603050405020304" pitchFamily="18" charset="0"/>
              </a:rPr>
              <a:t>1-D </a:t>
            </a:r>
            <a:r>
              <a:rPr kumimoji="0" lang="en-US" altLang="zh-CN"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a:t>
            </a:r>
            <a:r>
              <a:rPr kumimoji="0" lang="zh-CN" altLang="zh-CN"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onvolutional </a:t>
            </a:r>
            <a:r>
              <a:rPr kumimoji="0" lang="en-US" altLang="zh-CN"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N</a:t>
            </a:r>
            <a:r>
              <a:rPr kumimoji="0" lang="zh-CN" altLang="zh-CN"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eural </a:t>
            </a:r>
            <a:r>
              <a:rPr lang="en-US" altLang="zh-CN" dirty="0">
                <a:latin typeface="Times New Roman" panose="02020603050405020304" pitchFamily="18" charset="0"/>
                <a:cs typeface="Times New Roman" panose="02020603050405020304" pitchFamily="18" charset="0"/>
              </a:rPr>
              <a:t>N</a:t>
            </a:r>
            <a:r>
              <a:rPr kumimoji="0" lang="zh-CN" altLang="zh-CN"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etwork</a:t>
            </a:r>
            <a:r>
              <a:rPr kumimoji="0" lang="en-US" altLang="zh-CN"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with 3x3 Kernels + Fully Connected Network with Attention</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7" name="Rectangle 1">
            <a:extLst>
              <a:ext uri="{FF2B5EF4-FFF2-40B4-BE49-F238E27FC236}">
                <a16:creationId xmlns:a16="http://schemas.microsoft.com/office/drawing/2014/main" id="{BCE69B5C-0F62-C994-97E5-092379D58B79}"/>
              </a:ext>
            </a:extLst>
          </p:cNvPr>
          <p:cNvSpPr>
            <a:spLocks noChangeArrowheads="1"/>
          </p:cNvSpPr>
          <p:nvPr/>
        </p:nvSpPr>
        <p:spPr bwMode="auto">
          <a:xfrm>
            <a:off x="556953" y="6242509"/>
            <a:ext cx="1051415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zh-CN" b="1" dirty="0">
                <a:latin typeface="Arial" panose="020B0604020202020204" pitchFamily="34" charset="0"/>
              </a:rPr>
              <a:t>· </a:t>
            </a:r>
            <a:r>
              <a:rPr kumimoji="0" lang="zh-CN" altLang="zh-CN" sz="1800" b="1" i="0" u="none" strike="noStrike" cap="none" normalizeH="0" baseline="0" dirty="0">
                <a:ln>
                  <a:noFill/>
                </a:ln>
                <a:solidFill>
                  <a:schemeClr val="tx1"/>
                </a:solidFill>
                <a:effectLst/>
                <a:latin typeface="Arial" panose="020B0604020202020204" pitchFamily="34" charset="0"/>
              </a:rPr>
              <a:t>Developed </a:t>
            </a:r>
            <a:r>
              <a:rPr kumimoji="0" lang="zh-CN" altLang="zh-CN" sz="1800" b="1" i="0" u="none" strike="noStrike" cap="none" normalizeH="0" baseline="0" dirty="0">
                <a:ln>
                  <a:noFill/>
                </a:ln>
                <a:solidFill>
                  <a:srgbClr val="FF0000"/>
                </a:solidFill>
                <a:effectLst/>
                <a:latin typeface="Arial" panose="020B0604020202020204" pitchFamily="34" charset="0"/>
              </a:rPr>
              <a:t>1D-CNN + FCN with Attention</a:t>
            </a:r>
            <a:r>
              <a:rPr kumimoji="0" lang="en-US" altLang="zh-CN" sz="1800" b="1" i="0" u="none" strike="noStrike" cap="none" normalizeH="0" baseline="0" dirty="0">
                <a:ln>
                  <a:noFill/>
                </a:ln>
                <a:solidFill>
                  <a:schemeClr val="tx1"/>
                </a:solidFill>
                <a:effectLst/>
                <a:latin typeface="Arial" panose="020B0604020202020204" pitchFamily="34" charset="0"/>
              </a:rPr>
              <a:t> Neural Network </a:t>
            </a:r>
            <a:r>
              <a:rPr kumimoji="0" lang="zh-CN" altLang="zh-CN" sz="1800" b="1" i="0" u="none" strike="noStrike" cap="none" normalizeH="0" baseline="0" dirty="0">
                <a:ln>
                  <a:noFill/>
                </a:ln>
                <a:solidFill>
                  <a:schemeClr val="tx1"/>
                </a:solidFill>
                <a:effectLst/>
                <a:latin typeface="Arial" panose="020B0604020202020204" pitchFamily="34" charset="0"/>
              </a:rPr>
              <a:t>for </a:t>
            </a:r>
            <a:r>
              <a:rPr kumimoji="0" lang="zh-CN" altLang="zh-CN" sz="1800" b="1" i="0" u="none" strike="noStrike" cap="none" normalizeH="0" baseline="0" dirty="0">
                <a:ln>
                  <a:noFill/>
                </a:ln>
                <a:solidFill>
                  <a:srgbClr val="FF0000"/>
                </a:solidFill>
                <a:effectLst/>
                <a:latin typeface="Arial" panose="020B0604020202020204" pitchFamily="34" charset="0"/>
              </a:rPr>
              <a:t>Critical Clearing Time Prediction </a:t>
            </a:r>
            <a:endParaRPr kumimoji="0" lang="en-US" altLang="zh-CN" sz="1800" b="1" i="0" u="none" strike="noStrike" cap="none" normalizeH="0" baseline="0" dirty="0">
              <a:ln>
                <a:noFill/>
              </a:ln>
              <a:solidFill>
                <a:srgbClr val="FF000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1" i="0" u="none" strike="noStrike" cap="none" normalizeH="0" baseline="0" dirty="0">
                <a:ln>
                  <a:noFill/>
                </a:ln>
                <a:solidFill>
                  <a:schemeClr val="tx1"/>
                </a:solidFill>
                <a:effectLst/>
                <a:latin typeface="Arial" panose="020B0604020202020204" pitchFamily="34" charset="0"/>
              </a:rPr>
              <a:t>· </a:t>
            </a:r>
            <a:r>
              <a:rPr kumimoji="0" lang="zh-CN" altLang="zh-CN" sz="1800" b="1" i="0" u="none" strike="noStrike" cap="none" normalizeH="0" baseline="0" dirty="0">
                <a:ln>
                  <a:noFill/>
                </a:ln>
                <a:solidFill>
                  <a:schemeClr val="tx1"/>
                </a:solidFill>
                <a:effectLst/>
                <a:latin typeface="Arial" panose="020B0604020202020204" pitchFamily="34" charset="0"/>
              </a:rPr>
              <a:t>Built </a:t>
            </a:r>
            <a:r>
              <a:rPr kumimoji="0" lang="zh-CN" altLang="zh-CN" sz="1800" b="1" i="0" u="none" strike="noStrike" cap="none" normalizeH="0" baseline="0" dirty="0">
                <a:ln>
                  <a:noFill/>
                </a:ln>
                <a:solidFill>
                  <a:srgbClr val="FF0000"/>
                </a:solidFill>
                <a:effectLst/>
                <a:latin typeface="Arial" panose="020B0604020202020204" pitchFamily="34" charset="0"/>
              </a:rPr>
              <a:t>IEEE 39 </a:t>
            </a:r>
            <a:r>
              <a:rPr kumimoji="0" lang="zh-CN" altLang="zh-CN" sz="1800" b="1" i="0" u="none" strike="noStrike" cap="none" normalizeH="0" baseline="0" dirty="0">
                <a:ln>
                  <a:noFill/>
                </a:ln>
                <a:solidFill>
                  <a:schemeClr val="tx1"/>
                </a:solidFill>
                <a:effectLst/>
                <a:latin typeface="Arial" panose="020B0604020202020204" pitchFamily="34" charset="0"/>
              </a:rPr>
              <a:t>Simulation Platform</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cxnSp>
        <p:nvCxnSpPr>
          <p:cNvPr id="9" name="直接连接符 8">
            <a:extLst>
              <a:ext uri="{FF2B5EF4-FFF2-40B4-BE49-F238E27FC236}">
                <a16:creationId xmlns:a16="http://schemas.microsoft.com/office/drawing/2014/main" id="{24BAC284-0E0C-BE2A-4784-644B97F94517}"/>
              </a:ext>
            </a:extLst>
          </p:cNvPr>
          <p:cNvCxnSpPr>
            <a:cxnSpLocks/>
          </p:cNvCxnSpPr>
          <p:nvPr/>
        </p:nvCxnSpPr>
        <p:spPr>
          <a:xfrm>
            <a:off x="0" y="6263547"/>
            <a:ext cx="12192000" cy="0"/>
          </a:xfrm>
          <a:prstGeom prst="line">
            <a:avLst/>
          </a:prstGeom>
          <a:ln w="31750" cmpd="sng">
            <a:solidFill>
              <a:schemeClr val="bg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11" name="图片 10">
            <a:extLst>
              <a:ext uri="{FF2B5EF4-FFF2-40B4-BE49-F238E27FC236}">
                <a16:creationId xmlns:a16="http://schemas.microsoft.com/office/drawing/2014/main" id="{B7C9431C-CFD7-B01B-782A-518EDBC9B136}"/>
              </a:ext>
            </a:extLst>
          </p:cNvPr>
          <p:cNvPicPr>
            <a:picLocks noChangeAspect="1"/>
          </p:cNvPicPr>
          <p:nvPr/>
        </p:nvPicPr>
        <p:blipFill>
          <a:blip r:embed="rId5"/>
          <a:srcRect l="21955" t="19874" r="21895" b="21002"/>
          <a:stretch/>
        </p:blipFill>
        <p:spPr>
          <a:xfrm>
            <a:off x="41566" y="6294393"/>
            <a:ext cx="526276" cy="554135"/>
          </a:xfrm>
          <a:prstGeom prst="rect">
            <a:avLst/>
          </a:prstGeom>
        </p:spPr>
      </p:pic>
      <p:sp>
        <p:nvSpPr>
          <p:cNvPr id="12" name="文本框 11">
            <a:extLst>
              <a:ext uri="{FF2B5EF4-FFF2-40B4-BE49-F238E27FC236}">
                <a16:creationId xmlns:a16="http://schemas.microsoft.com/office/drawing/2014/main" id="{028523A7-F632-FFD3-2B31-CDEDE0B15192}"/>
              </a:ext>
            </a:extLst>
          </p:cNvPr>
          <p:cNvSpPr txBox="1"/>
          <p:nvPr/>
        </p:nvSpPr>
        <p:spPr>
          <a:xfrm>
            <a:off x="11730444" y="6481354"/>
            <a:ext cx="300082" cy="369332"/>
          </a:xfrm>
          <a:prstGeom prst="rect">
            <a:avLst/>
          </a:prstGeom>
          <a:noFill/>
        </p:spPr>
        <p:txBody>
          <a:bodyPr wrap="none" rtlCol="0">
            <a:spAutoFit/>
          </a:bodyPr>
          <a:lstStyle/>
          <a:p>
            <a:r>
              <a:rPr lang="en-US" altLang="zh-CN" b="1" dirty="0">
                <a:solidFill>
                  <a:srgbClr val="002060"/>
                </a:solidFill>
                <a:latin typeface="Times New Roman" panose="02020603050405020304" pitchFamily="18" charset="0"/>
                <a:cs typeface="Times New Roman" panose="02020603050405020304" pitchFamily="18" charset="0"/>
              </a:rPr>
              <a:t>9</a:t>
            </a:r>
            <a:endParaRPr lang="zh-CN" altLang="en-US" b="1"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7130427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31115</TotalTime>
  <Words>3219</Words>
  <Application>Microsoft Office PowerPoint</Application>
  <PresentationFormat>Widescreen</PresentationFormat>
  <Paragraphs>283</Paragraphs>
  <Slides>23</Slides>
  <Notes>23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等线</vt:lpstr>
      <vt:lpstr>等线 Light</vt:lpstr>
      <vt:lpstr>Arial</vt:lpstr>
      <vt:lpstr>Cambria Math</vt:lpstr>
      <vt:lpstr>Roboto</vt:lpstr>
      <vt:lpstr>Times New Roman</vt:lpstr>
      <vt:lpstr>Times New Roman Italic</vt:lpstr>
      <vt:lpstr>Office 主题​​</vt:lpstr>
      <vt:lpstr>Research Outlines &amp; Research Plan</vt:lpstr>
      <vt:lpstr>1. Personal Statement &amp; Research Overview </vt:lpstr>
      <vt:lpstr>Personal Statement </vt:lpstr>
      <vt:lpstr>Research Overview </vt:lpstr>
      <vt:lpstr>2.Related Previous Research Outline on</vt:lpstr>
      <vt:lpstr>PowerPoint Presentation</vt:lpstr>
      <vt:lpstr>Proposed Multimodal Framework</vt:lpstr>
      <vt:lpstr>Experiment Result</vt:lpstr>
      <vt:lpstr>Critical Clearing Time (CCT) Predicting for Grid System</vt:lpstr>
      <vt:lpstr>CCT prediction result</vt:lpstr>
      <vt:lpstr>3. Research Plan</vt:lpstr>
      <vt:lpstr>PowerPoint Presentation</vt:lpstr>
      <vt:lpstr>Microgrid Power Control – Problem Statement </vt:lpstr>
      <vt:lpstr>Microgrid Power Control – Methodology</vt:lpstr>
      <vt:lpstr>Microgrid Power Control – Expected Results</vt:lpstr>
      <vt:lpstr>Renewable Energy Generation Forecasting – Problem Statement </vt:lpstr>
      <vt:lpstr>Renewable Energy Generation Forecasting – Methodology</vt:lpstr>
      <vt:lpstr>Renewable Energy Generation Forecasting – Expected Results</vt:lpstr>
      <vt:lpstr>Preliminary Time Schedule</vt:lpstr>
      <vt:lpstr>PowerPoint Presentation</vt:lpstr>
      <vt:lpstr>Research Motivation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Haoyan Wu</dc:creator>
  <cp:lastModifiedBy>Haoyan Wu</cp:lastModifiedBy>
  <cp:revision>306</cp:revision>
  <dcterms:created xsi:type="dcterms:W3CDTF">2024-09-11T15:27:42Z</dcterms:created>
  <dcterms:modified xsi:type="dcterms:W3CDTF">2025-01-29T01:49:11Z</dcterms:modified>
</cp:coreProperties>
</file>

<file path=docProps/thumbnail.jpeg>
</file>